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45.jpg" ContentType="image/jpg"/>
  <Override PartName="/ppt/media/image47.jpg" ContentType="image/jpg"/>
  <Override PartName="/ppt/media/image52.jpg" ContentType="image/jpg"/>
  <Override PartName="/ppt/media/image54.jpg" ContentType="image/jpg"/>
  <Override PartName="/ppt/media/image55.jpg" ContentType="image/jpg"/>
  <Override PartName="/ppt/media/image56.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Lst>
  <p:notesMasterIdLst>
    <p:notesMasterId r:id="rId24"/>
  </p:notesMasterIdLst>
  <p:sldIdLst>
    <p:sldId id="2076137761" r:id="rId5"/>
    <p:sldId id="2076137762" r:id="rId6"/>
    <p:sldId id="2076137763" r:id="rId7"/>
    <p:sldId id="259" r:id="rId8"/>
    <p:sldId id="2076136817" r:id="rId9"/>
    <p:sldId id="284" r:id="rId10"/>
    <p:sldId id="285" r:id="rId11"/>
    <p:sldId id="286" r:id="rId12"/>
    <p:sldId id="289" r:id="rId13"/>
    <p:sldId id="2076137771" r:id="rId14"/>
    <p:sldId id="2076137764" r:id="rId15"/>
    <p:sldId id="261" r:id="rId16"/>
    <p:sldId id="2076137765" r:id="rId17"/>
    <p:sldId id="2076137766" r:id="rId18"/>
    <p:sldId id="2076137767" r:id="rId19"/>
    <p:sldId id="2076137768" r:id="rId20"/>
    <p:sldId id="2076137769" r:id="rId21"/>
    <p:sldId id="2076137770" r:id="rId22"/>
    <p:sldId id="207613753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93719" autoAdjust="0"/>
  </p:normalViewPr>
  <p:slideViewPr>
    <p:cSldViewPr snapToGrid="0">
      <p:cViewPr varScale="1">
        <p:scale>
          <a:sx n="80" d="100"/>
          <a:sy n="80"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A6A6A6"/>
        </a:solidFill>
        <a:ln>
          <a:solidFill>
            <a:srgbClr val="A6A6A6"/>
          </a:solidFill>
        </a:ln>
      </dgm:spPr>
      <dgm:t>
        <a:bodyPr/>
        <a:lstStyle/>
        <a:p>
          <a:r>
            <a:rPr lang="en-AU" sz="1100" dirty="0"/>
            <a:t>Day 1 – Part I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rgbClr val="A6A6A6"/>
        </a:solidFill>
        <a:ln>
          <a:solidFill>
            <a:srgbClr val="A6A6A6"/>
          </a:solidFill>
        </a:ln>
      </dgm:spPr>
      <dgm:t>
        <a:bodyPr/>
        <a:lstStyle/>
        <a:p>
          <a:r>
            <a:rPr lang="en-AU" sz="1100" dirty="0"/>
            <a:t>Day 1 – Part II</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 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2 – Part I</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2 – Part II</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3 – Part I</a:t>
          </a:r>
        </a:p>
        <a:p>
          <a:r>
            <a:rPr lang="en-US" sz="1100" dirty="0"/>
            <a:t>Power Packed Day with Power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 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 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 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err="1"/>
            <a:t>Dataverse</a:t>
          </a:r>
          <a:endParaRPr lang="en-GB" sz="1100" dirty="0"/>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1144DE18-D484-4BAD-9BCD-C2A89577817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9AA8132E-8CDA-4B15-A603-A6896F9F03B5}" type="parTrans" cxnId="{6EEA13DD-BDFC-480B-986D-C0DA4A14A9A5}">
      <dgm:prSet/>
      <dgm:spPr/>
      <dgm:t>
        <a:bodyPr/>
        <a:lstStyle/>
        <a:p>
          <a:endParaRPr lang="en-GB"/>
        </a:p>
      </dgm:t>
    </dgm:pt>
    <dgm:pt modelId="{F46E2948-5B5B-4C02-B9BF-46504DD0308B}" type="sibTrans" cxnId="{6EEA13DD-BDFC-480B-986D-C0DA4A14A9A5}">
      <dgm:prSet/>
      <dgm:spPr/>
      <dgm:t>
        <a:bodyPr/>
        <a:lstStyle/>
        <a:p>
          <a:endParaRPr lang="en-GB"/>
        </a:p>
      </dgm:t>
    </dgm:pt>
    <dgm:pt modelId="{18F0B681-B9EA-4FB0-9513-5822E4463EBD}">
      <dgm:prSet custT="1"/>
      <dgm:spPr/>
      <dgm:t>
        <a:bodyPr/>
        <a:lstStyle/>
        <a:p>
          <a:pPr>
            <a:lnSpc>
              <a:spcPct val="150000"/>
            </a:lnSpc>
            <a:buFont typeface="Wingdings" panose="05000000000000000000" pitchFamily="2" charset="2"/>
            <a:buChar char="ü"/>
          </a:pPr>
          <a:r>
            <a:rPr lang="en-GB" sz="1100" dirty="0"/>
            <a:t>Converse everywhere</a:t>
          </a:r>
        </a:p>
      </dgm:t>
    </dgm:pt>
    <dgm:pt modelId="{8C88E6FE-C5AD-4CAF-AE8C-CCF25063B973}" type="parTrans" cxnId="{33216F7E-EB20-40E4-80B2-230741B9066C}">
      <dgm:prSet/>
      <dgm:spPr/>
      <dgm:t>
        <a:bodyPr/>
        <a:lstStyle/>
        <a:p>
          <a:endParaRPr lang="en-GB"/>
        </a:p>
      </dgm:t>
    </dgm:pt>
    <dgm:pt modelId="{47555A9B-AE81-4212-AC0C-7EE78B56AAF0}" type="sibTrans" cxnId="{33216F7E-EB20-40E4-80B2-230741B9066C}">
      <dgm:prSet/>
      <dgm:spPr/>
      <dgm:t>
        <a:bodyPr/>
        <a:lstStyle/>
        <a:p>
          <a:endParaRPr lang="en-GB"/>
        </a:p>
      </dgm:t>
    </dgm:pt>
    <dgm:pt modelId="{5D035B97-44EF-4AEA-8EA9-786BFFB57C24}">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F391588B-CA74-4C9D-A172-969FAD9EC2C7}" type="parTrans" cxnId="{28247E90-1B6F-4B60-81B0-69A13C78E8E6}">
      <dgm:prSet/>
      <dgm:spPr/>
      <dgm:t>
        <a:bodyPr/>
        <a:lstStyle/>
        <a:p>
          <a:endParaRPr lang="en-GB"/>
        </a:p>
      </dgm:t>
    </dgm:pt>
    <dgm:pt modelId="{526DFEE8-A2CC-451F-96A0-8BD0290E9072}" type="sibTrans" cxnId="{28247E90-1B6F-4B60-81B0-69A13C78E8E6}">
      <dgm:prSet/>
      <dgm:spPr/>
      <dgm:t>
        <a:bodyPr/>
        <a:lstStyle/>
        <a:p>
          <a:endParaRPr lang="en-GB"/>
        </a:p>
      </dgm:t>
    </dgm:pt>
    <dgm:pt modelId="{2D85A258-BD61-47B2-9E3B-C776B166BC78}">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3D209DB1-1815-42D9-B095-BA67D5DBDE30}" type="parTrans" cxnId="{92AC3946-CDA3-4501-91BD-9B25261E4187}">
      <dgm:prSet/>
      <dgm:spPr/>
      <dgm:t>
        <a:bodyPr/>
        <a:lstStyle/>
        <a:p>
          <a:endParaRPr lang="en-GB"/>
        </a:p>
      </dgm:t>
    </dgm:pt>
    <dgm:pt modelId="{B9237FBB-FC76-46CF-89AD-113695AA5104}" type="sibTrans" cxnId="{92AC3946-CDA3-4501-91BD-9B25261E4187}">
      <dgm:prSet/>
      <dgm:spPr/>
      <dgm:t>
        <a:bodyPr/>
        <a:lstStyle/>
        <a:p>
          <a:endParaRPr lang="en-GB"/>
        </a:p>
      </dgm:t>
    </dgm:pt>
    <dgm:pt modelId="{5951F983-4936-4025-8BA3-AA9A370B681C}">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3846E38C-ECBD-4663-BCDF-8DABCB67D5A0}" type="parTrans" cxnId="{02EC88E5-EB7E-4B62-AACE-1DF534D5C0EB}">
      <dgm:prSet/>
      <dgm:spPr/>
      <dgm:t>
        <a:bodyPr/>
        <a:lstStyle/>
        <a:p>
          <a:endParaRPr lang="en-GB"/>
        </a:p>
      </dgm:t>
    </dgm:pt>
    <dgm:pt modelId="{08745901-2176-4099-9C90-0DEE84390506}" type="sibTrans" cxnId="{02EC88E5-EB7E-4B62-AACE-1DF534D5C0EB}">
      <dgm:prSet/>
      <dgm:spPr/>
      <dgm:t>
        <a:bodyPr/>
        <a:lstStyle/>
        <a:p>
          <a:endParaRPr lang="en-GB"/>
        </a:p>
      </dgm:t>
    </dgm:pt>
    <dgm:pt modelId="{78CACE34-8D6E-4E2A-8E77-8E06AAA6CB14}">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9F75D9EC-E99F-47C7-BA88-CE4A339E8CC1}" type="parTrans" cxnId="{6F9E7FEA-56DB-4D6C-AD27-F013E8B6B142}">
      <dgm:prSet/>
      <dgm:spPr/>
      <dgm:t>
        <a:bodyPr/>
        <a:lstStyle/>
        <a:p>
          <a:endParaRPr lang="en-GB"/>
        </a:p>
      </dgm:t>
    </dgm:pt>
    <dgm:pt modelId="{D260C768-9DF7-4422-A501-CB3985EE8400}" type="sibTrans" cxnId="{6F9E7FEA-56DB-4D6C-AD27-F013E8B6B142}">
      <dgm:prSet/>
      <dgm:spPr/>
      <dgm:t>
        <a:bodyPr/>
        <a:lstStyle/>
        <a:p>
          <a:endParaRPr lang="en-GB"/>
        </a:p>
      </dgm:t>
    </dgm:pt>
    <dgm:pt modelId="{71A8E9CD-2FD9-484D-8E2E-83FD61244E59}">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EA76026B-D568-4469-9D12-1DAB0B730210}" type="parTrans" cxnId="{C6CB7689-D342-4378-94C3-275D81270470}">
      <dgm:prSet/>
      <dgm:spPr/>
      <dgm:t>
        <a:bodyPr/>
        <a:lstStyle/>
        <a:p>
          <a:endParaRPr lang="en-GB"/>
        </a:p>
      </dgm:t>
    </dgm:pt>
    <dgm:pt modelId="{13BB9266-425F-47F3-A935-7B8C5621597D}" type="sibTrans" cxnId="{C6CB7689-D342-4378-94C3-275D81270470}">
      <dgm:prSet/>
      <dgm:spPr/>
      <dgm:t>
        <a:bodyPr/>
        <a:lstStyle/>
        <a:p>
          <a:endParaRPr lang="en-GB"/>
        </a:p>
      </dgm:t>
    </dgm:pt>
    <dgm:pt modelId="{BD772AA2-0057-48EB-841D-9BC045512D38}">
      <dgm:prSet custT="1"/>
      <dgm:spPr/>
      <dgm:t>
        <a:bodyPr/>
        <a:lstStyle/>
        <a:p>
          <a:pPr>
            <a:lnSpc>
              <a:spcPct val="150000"/>
            </a:lnSpc>
            <a:buFont typeface="Wingdings" panose="05000000000000000000" pitchFamily="2" charset="2"/>
            <a:buChar char="ü"/>
          </a:pPr>
          <a:r>
            <a:rPr lang="en-GB" sz="1100" dirty="0"/>
            <a:t>Demo</a:t>
          </a:r>
        </a:p>
      </dgm:t>
    </dgm:pt>
    <dgm:pt modelId="{4B311D96-8E7F-4F2D-A0B9-EC6CDE961B16}" type="parTrans" cxnId="{81B594E4-E77F-43CE-8D05-73975001A173}">
      <dgm:prSet/>
      <dgm:spPr/>
      <dgm:t>
        <a:bodyPr/>
        <a:lstStyle/>
        <a:p>
          <a:endParaRPr lang="en-GB"/>
        </a:p>
      </dgm:t>
    </dgm:pt>
    <dgm:pt modelId="{4814EA35-3EB9-4A2D-B0F9-028471BDED58}" type="sibTrans" cxnId="{81B594E4-E77F-43CE-8D05-73975001A173}">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3ED610E-D840-4A47-82CA-1963CEA02A3D}" srcId="{AC11CA59-F486-473C-AE1A-BD3E159BD48A}" destId="{DF86A6E5-580E-4F2A-B223-B458E5A97CE4}" srcOrd="4" destOrd="0" parTransId="{A3F965A0-4DFA-4DB1-BF22-9BD549EB3157}" sibTransId="{A2239809-CB4C-48EC-8779-BE5C55EB41C1}"/>
    <dgm:cxn modelId="{ED84E10E-4758-4D92-A8D4-883E33538944}" srcId="{639BF8EA-4D33-4B30-911B-6776BADCAC46}" destId="{401F0372-7C1A-47C1-ADD7-711995422879}" srcOrd="3" destOrd="0" parTransId="{FA7CC548-1847-4128-BA6E-3149BCFABE1E}" sibTransId="{0F96B1C2-B14D-48B3-9213-F2B58460E366}"/>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EF36FC1E-4365-425E-BD5B-9EA542F2C980}" type="presOf" srcId="{1144DE18-D484-4BAD-9BCD-C2A895778177}" destId="{6BCC47BA-0C21-4EC9-8F7B-D9BCA5C8EC21}" srcOrd="0" destOrd="1" presId="urn:microsoft.com/office/officeart/2005/8/layout/hList1"/>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92AC3946-CDA3-4501-91BD-9B25261E4187}" srcId="{DF86A6E5-580E-4F2A-B223-B458E5A97CE4}" destId="{2D85A258-BD61-47B2-9E3B-C776B166BC78}" srcOrd="4" destOrd="0" parTransId="{3D209DB1-1815-42D9-B095-BA67D5DBDE30}" sibTransId="{B9237FBB-FC76-46CF-89AD-113695AA5104}"/>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AC329C7B-D329-46C2-8857-FF06C5AAD371}" type="presOf" srcId="{5D035B97-44EF-4AEA-8EA9-786BFFB57C24}" destId="{6BCC47BA-0C21-4EC9-8F7B-D9BCA5C8EC21}" srcOrd="0" destOrd="3"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3216F7E-EB20-40E4-80B2-230741B9066C}" srcId="{DF86A6E5-580E-4F2A-B223-B458E5A97CE4}" destId="{18F0B681-B9EA-4FB0-9513-5822E4463EBD}" srcOrd="2" destOrd="0" parTransId="{8C88E6FE-C5AD-4CAF-AE8C-CCF25063B973}" sibTransId="{47555A9B-AE81-4212-AC0C-7EE78B56AAF0}"/>
    <dgm:cxn modelId="{59010887-7A53-4F2B-9A4A-FC2882A38B5F}" type="presOf" srcId="{BD772AA2-0057-48EB-841D-9BC045512D38}" destId="{6BCC47BA-0C21-4EC9-8F7B-D9BCA5C8EC21}" srcOrd="0" destOrd="8" presId="urn:microsoft.com/office/officeart/2005/8/layout/hList1"/>
    <dgm:cxn modelId="{3790F588-BD57-4CCE-B91D-33379F88B9D6}" type="presOf" srcId="{F44527D1-3623-4718-A5C7-590A95354660}" destId="{CD66AAD5-A74B-4989-8AD5-348B79FA87C7}" srcOrd="0" destOrd="0" presId="urn:microsoft.com/office/officeart/2005/8/layout/hList1"/>
    <dgm:cxn modelId="{C6CB7689-D342-4378-94C3-275D81270470}" srcId="{DF86A6E5-580E-4F2A-B223-B458E5A97CE4}" destId="{71A8E9CD-2FD9-484D-8E2E-83FD61244E59}" srcOrd="7" destOrd="0" parTransId="{EA76026B-D568-4469-9D12-1DAB0B730210}" sibTransId="{13BB9266-425F-47F3-A935-7B8C5621597D}"/>
    <dgm:cxn modelId="{9DF6AC8D-89BC-48AB-B5E7-706F9C98CAF0}" type="presOf" srcId="{5951F983-4936-4025-8BA3-AA9A370B681C}" destId="{6BCC47BA-0C21-4EC9-8F7B-D9BCA5C8EC21}" srcOrd="0" destOrd="5" presId="urn:microsoft.com/office/officeart/2005/8/layout/hList1"/>
    <dgm:cxn modelId="{28247E90-1B6F-4B60-81B0-69A13C78E8E6}" srcId="{DF86A6E5-580E-4F2A-B223-B458E5A97CE4}" destId="{5D035B97-44EF-4AEA-8EA9-786BFFB57C24}" srcOrd="3" destOrd="0" parTransId="{F391588B-CA74-4C9D-A172-969FAD9EC2C7}" sibTransId="{526DFEE8-A2CC-451F-96A0-8BD0290E9072}"/>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438FBBBF-6D29-4D7B-82E9-FC50AE202B5F}" type="presOf" srcId="{71A8E9CD-2FD9-484D-8E2E-83FD61244E59}" destId="{6BCC47BA-0C21-4EC9-8F7B-D9BCA5C8EC21}" srcOrd="0" destOrd="7" presId="urn:microsoft.com/office/officeart/2005/8/layout/hList1"/>
    <dgm:cxn modelId="{6BE278C0-C94B-4C6B-AC78-409341D28AA8}" type="presOf" srcId="{DDB2D429-A54B-474B-9DCF-A0E6B52D46DA}" destId="{CD66AAD5-A74B-4989-8AD5-348B79FA87C7}" srcOrd="0" destOrd="4" presId="urn:microsoft.com/office/officeart/2005/8/layout/hList1"/>
    <dgm:cxn modelId="{ECC1D2C5-2A04-4ECA-8B4E-66926045B756}" type="presOf" srcId="{78CACE34-8D6E-4E2A-8E77-8E06AAA6CB14}" destId="{6BCC47BA-0C21-4EC9-8F7B-D9BCA5C8EC21}" srcOrd="0" destOrd="6" presId="urn:microsoft.com/office/officeart/2005/8/layout/hList1"/>
    <dgm:cxn modelId="{FFB818C7-DF6C-47C8-B2DD-A5DB62320516}" type="presOf" srcId="{DC1AB3C9-E76A-4172-85C2-F2254809A158}" destId="{CD66AAD5-A74B-4989-8AD5-348B79FA87C7}" srcOrd="0" destOrd="1"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6EEA13DD-BDFC-480B-986D-C0DA4A14A9A5}" srcId="{DF86A6E5-580E-4F2A-B223-B458E5A97CE4}" destId="{1144DE18-D484-4BAD-9BCD-C2A895778177}" srcOrd="1" destOrd="0" parTransId="{9AA8132E-8CDA-4B15-A603-A6896F9F03B5}" sibTransId="{F46E2948-5B5B-4C02-B9BF-46504DD0308B}"/>
    <dgm:cxn modelId="{209C99E0-8A1B-44A9-A55C-D147A3A22902}" type="presOf" srcId="{7A35B426-1F7B-470E-83C9-8B734CBF59CF}" destId="{FE6D297C-C9E0-4A7D-A12A-BA53DEE78AEC}" srcOrd="0" destOrd="3" presId="urn:microsoft.com/office/officeart/2005/8/layout/hList1"/>
    <dgm:cxn modelId="{57F31CE3-3C73-4217-AE56-B08ECA54219C}" type="presOf" srcId="{2D85A258-BD61-47B2-9E3B-C776B166BC78}" destId="{6BCC47BA-0C21-4EC9-8F7B-D9BCA5C8EC21}" srcOrd="0" destOrd="4" presId="urn:microsoft.com/office/officeart/2005/8/layout/hList1"/>
    <dgm:cxn modelId="{81B594E4-E77F-43CE-8D05-73975001A173}" srcId="{DF86A6E5-580E-4F2A-B223-B458E5A97CE4}" destId="{BD772AA2-0057-48EB-841D-9BC045512D38}" srcOrd="8" destOrd="0" parTransId="{4B311D96-8E7F-4F2D-A0B9-EC6CDE961B16}" sibTransId="{4814EA35-3EB9-4A2D-B0F9-028471BDED58}"/>
    <dgm:cxn modelId="{02EC88E5-EB7E-4B62-AACE-1DF534D5C0EB}" srcId="{DF86A6E5-580E-4F2A-B223-B458E5A97CE4}" destId="{5951F983-4936-4025-8BA3-AA9A370B681C}" srcOrd="5" destOrd="0" parTransId="{3846E38C-ECBD-4663-BCDF-8DABCB67D5A0}" sibTransId="{08745901-2176-4099-9C90-0DEE84390506}"/>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6F9E7FEA-56DB-4D6C-AD27-F013E8B6B142}" srcId="{DF86A6E5-580E-4F2A-B223-B458E5A97CE4}" destId="{78CACE34-8D6E-4E2A-8E77-8E06AAA6CB14}" srcOrd="6" destOrd="0" parTransId="{9F75D9EC-E99F-47C7-BA88-CE4A339E8CC1}" sibTransId="{D260C768-9DF7-4422-A501-CB3985EE8400}"/>
    <dgm:cxn modelId="{D140A2EB-3F7E-42F4-996C-1F3B53C6C159}" type="presOf" srcId="{C6F6A35E-EF9D-42DB-9F6B-51AFF90BC98C}" destId="{FE6D297C-C9E0-4A7D-A12A-BA53DEE78AEC}" srcOrd="0" destOrd="0" presId="urn:microsoft.com/office/officeart/2005/8/layout/hList1"/>
    <dgm:cxn modelId="{59492FEC-B5E7-4969-A53B-A17388F67000}" type="presOf" srcId="{18F0B681-B9EA-4FB0-9513-5822E4463EBD}" destId="{6BCC47BA-0C21-4EC9-8F7B-D9BCA5C8EC21}" srcOrd="0" destOrd="2"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3 – Part II</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4 – Part I</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4 – Part II</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rgbClr val="7030A0"/>
        </a:solidFill>
        <a:ln>
          <a:solidFill>
            <a:srgbClr val="7030A0"/>
          </a:solidFill>
        </a:ln>
      </dgm:spPr>
      <dgm:t>
        <a:bodyPr/>
        <a:lstStyle/>
        <a:p>
          <a:r>
            <a:rPr lang="en-AU" sz="1100" dirty="0"/>
            <a:t>Day 5 – Part I</a:t>
          </a:r>
        </a:p>
        <a:p>
          <a:r>
            <a:rPr lang="en-US" sz="1100" dirty="0"/>
            <a:t>Power Platform integration with SharePoint</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rgbClr val="7030A0"/>
        </a:solidFill>
        <a:ln>
          <a:solidFill>
            <a:srgbClr val="7030A0"/>
          </a:solidFill>
        </a:ln>
      </dgm:spPr>
      <dgm:t>
        <a:bodyPr/>
        <a:lstStyle/>
        <a:p>
          <a:r>
            <a:rPr lang="en-AU" sz="1100" dirty="0"/>
            <a:t>Day 5 – Part II</a:t>
          </a:r>
        </a:p>
        <a:p>
          <a:r>
            <a:rPr lang="en-US" sz="1100" dirty="0"/>
            <a:t>Power Platform integration with MS Teams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US" sz="1100" dirty="0"/>
            <a:t>Introducing </a:t>
          </a:r>
          <a:r>
            <a:rPr lang="en-US" sz="1100" dirty="0" err="1"/>
            <a:t>Dataverse</a:t>
          </a:r>
          <a:r>
            <a:rPr lang="en-US" sz="1100" dirty="0"/>
            <a:t> for Teams</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Modify SharePoint list forms with Power Apps</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DFD4E682-CD62-4D63-80C1-3A7ACC380075}">
      <dgm:prSet custT="1"/>
      <dgm:spPr/>
      <dgm:t>
        <a:bodyPr/>
        <a:lstStyle/>
        <a:p>
          <a:pPr>
            <a:lnSpc>
              <a:spcPct val="150000"/>
            </a:lnSpc>
            <a:buFont typeface="Wingdings" panose="05000000000000000000" pitchFamily="2" charset="2"/>
            <a:buChar char="ü"/>
          </a:pPr>
          <a:r>
            <a:rPr lang="en-US" sz="1100" dirty="0"/>
            <a:t>Make Power Apps a MS Teams App</a:t>
          </a:r>
        </a:p>
      </dgm:t>
    </dgm:pt>
    <dgm:pt modelId="{D9CA6CCD-AB2F-418D-8FE8-8FA8A55652B4}" type="parTrans" cxnId="{C6FCFABA-C88C-4617-BB77-9A3DB35F04B9}">
      <dgm:prSet/>
      <dgm:spPr/>
      <dgm:t>
        <a:bodyPr/>
        <a:lstStyle/>
        <a:p>
          <a:endParaRPr lang="en-US"/>
        </a:p>
      </dgm:t>
    </dgm:pt>
    <dgm:pt modelId="{4365FA18-8BD4-41EF-A769-E39597563B5A}" type="sibTrans" cxnId="{C6FCFABA-C88C-4617-BB77-9A3DB35F04B9}">
      <dgm:prSet/>
      <dgm:spPr/>
      <dgm:t>
        <a:bodyPr/>
        <a:lstStyle/>
        <a:p>
          <a:endParaRPr lang="en-US"/>
        </a:p>
      </dgm:t>
    </dgm:pt>
    <dgm:pt modelId="{21CCFBB6-DF6B-41E6-A53B-FED0B3B87759}">
      <dgm:prSet custT="1"/>
      <dgm:spPr/>
      <dgm:t>
        <a:bodyPr/>
        <a:lstStyle/>
        <a:p>
          <a:pPr>
            <a:lnSpc>
              <a:spcPct val="150000"/>
            </a:lnSpc>
            <a:buFont typeface="Wingdings" panose="05000000000000000000" pitchFamily="2" charset="2"/>
            <a:buChar char="ü"/>
          </a:pPr>
          <a:r>
            <a:rPr lang="en-US" sz="1100" dirty="0"/>
            <a:t>Integrate Power Automate with MS Teams</a:t>
          </a:r>
        </a:p>
      </dgm:t>
    </dgm:pt>
    <dgm:pt modelId="{52239B8B-3B77-4F74-BD3C-9743DFBF2CFF}" type="parTrans" cxnId="{D2A29E4E-C7CD-4B3E-B22E-2EC78C57BC5E}">
      <dgm:prSet/>
      <dgm:spPr/>
      <dgm:t>
        <a:bodyPr/>
        <a:lstStyle/>
        <a:p>
          <a:endParaRPr lang="en-US"/>
        </a:p>
      </dgm:t>
    </dgm:pt>
    <dgm:pt modelId="{1B3BE42A-A900-495C-94C9-02749FD2A394}" type="sibTrans" cxnId="{D2A29E4E-C7CD-4B3E-B22E-2EC78C57BC5E}">
      <dgm:prSet/>
      <dgm:spPr/>
      <dgm:t>
        <a:bodyPr/>
        <a:lstStyle/>
        <a:p>
          <a:endParaRPr lang="en-US"/>
        </a:p>
      </dgm:t>
    </dgm:pt>
    <dgm:pt modelId="{1398E940-3E9F-4501-AFF5-E9D69BDDBE6B}">
      <dgm:prSet custT="1"/>
      <dgm:spPr/>
      <dgm:t>
        <a:bodyPr/>
        <a:lstStyle/>
        <a:p>
          <a:pPr>
            <a:lnSpc>
              <a:spcPct val="150000"/>
            </a:lnSpc>
            <a:buFont typeface="Wingdings" panose="05000000000000000000" pitchFamily="2" charset="2"/>
            <a:buChar char="ü"/>
          </a:pPr>
          <a:r>
            <a:rPr lang="en-US" sz="1100" dirty="0"/>
            <a:t>Integrate Power Virtual Agents with MS Teams</a:t>
          </a:r>
        </a:p>
      </dgm:t>
    </dgm:pt>
    <dgm:pt modelId="{03A05D45-A4EB-40BF-A1B1-6B5B9929D8F4}" type="parTrans" cxnId="{0C7502AF-817D-413F-850E-7FD5C7CBD120}">
      <dgm:prSet/>
      <dgm:spPr/>
      <dgm:t>
        <a:bodyPr/>
        <a:lstStyle/>
        <a:p>
          <a:endParaRPr lang="en-US"/>
        </a:p>
      </dgm:t>
    </dgm:pt>
    <dgm:pt modelId="{354BFC51-1B48-449E-86D0-74F114875F1F}" type="sibTrans" cxnId="{0C7502AF-817D-413F-850E-7FD5C7CBD120}">
      <dgm:prSet/>
      <dgm:spPr/>
      <dgm:t>
        <a:bodyPr/>
        <a:lstStyle/>
        <a:p>
          <a:endParaRPr lang="en-US"/>
        </a:p>
      </dgm:t>
    </dgm:pt>
    <dgm:pt modelId="{415EDCB9-A9A5-48D5-9F8C-02F2FBBD3267}">
      <dgm:prSet custT="1"/>
      <dgm:spPr/>
      <dgm:t>
        <a:bodyPr/>
        <a:lstStyle/>
        <a:p>
          <a:pPr>
            <a:lnSpc>
              <a:spcPct val="150000"/>
            </a:lnSpc>
            <a:buFont typeface="Wingdings" panose="05000000000000000000" pitchFamily="2" charset="2"/>
            <a:buChar char="ü"/>
          </a:pPr>
          <a:r>
            <a:rPr lang="en-US" sz="1100" dirty="0"/>
            <a:t>Use case: Leave Management Application</a:t>
          </a:r>
        </a:p>
      </dgm:t>
    </dgm:pt>
    <dgm:pt modelId="{1209D010-E14D-43F0-B369-D4296722BA4B}" type="parTrans" cxnId="{25C31735-C239-4E1B-8A5D-C23BB3E98BBB}">
      <dgm:prSet/>
      <dgm:spPr/>
      <dgm:t>
        <a:bodyPr/>
        <a:lstStyle/>
        <a:p>
          <a:endParaRPr lang="en-US"/>
        </a:p>
      </dgm:t>
    </dgm:pt>
    <dgm:pt modelId="{15DB87BE-5468-403D-AE8B-2777160EABE8}" type="sibTrans" cxnId="{25C31735-C239-4E1B-8A5D-C23BB3E98BBB}">
      <dgm:prSet/>
      <dgm:spPr/>
      <dgm:t>
        <a:bodyPr/>
        <a:lstStyle/>
        <a:p>
          <a:endParaRPr lang="en-US"/>
        </a:p>
      </dgm:t>
    </dgm:pt>
    <dgm:pt modelId="{F3D36DAC-CD2D-43D5-8D25-7F9261C1C6C6}">
      <dgm:prSet custT="1"/>
      <dgm:spPr/>
      <dgm:t>
        <a:bodyPr/>
        <a:lstStyle/>
        <a:p>
          <a:pPr>
            <a:lnSpc>
              <a:spcPct val="150000"/>
            </a:lnSpc>
            <a:buFont typeface="Wingdings" panose="05000000000000000000" pitchFamily="2" charset="2"/>
            <a:buChar char="ü"/>
          </a:pPr>
          <a:r>
            <a:rPr lang="en-US" sz="1100" dirty="0"/>
            <a:t>Demo</a:t>
          </a:r>
        </a:p>
      </dgm:t>
    </dgm:pt>
    <dgm:pt modelId="{6F4F3EFD-CCA2-46E6-A135-BEDCA96FCD22}" type="parTrans" cxnId="{339DBE2C-4D88-4B69-A91C-93370B480F24}">
      <dgm:prSet/>
      <dgm:spPr/>
      <dgm:t>
        <a:bodyPr/>
        <a:lstStyle/>
        <a:p>
          <a:endParaRPr lang="en-US"/>
        </a:p>
      </dgm:t>
    </dgm:pt>
    <dgm:pt modelId="{97212A19-D715-4FBD-B065-309FAAAF623B}" type="sibTrans" cxnId="{339DBE2C-4D88-4B69-A91C-93370B480F24}">
      <dgm:prSet/>
      <dgm:spPr/>
      <dgm:t>
        <a:bodyPr/>
        <a:lstStyle/>
        <a:p>
          <a:endParaRPr lang="en-US"/>
        </a:p>
      </dgm:t>
    </dgm:pt>
    <dgm:pt modelId="{BBAFE348-8F13-43F2-96BC-7CCEC89C0DDD}">
      <dgm:prSet custT="1"/>
      <dgm:spPr/>
      <dgm:t>
        <a:bodyPr/>
        <a:lstStyle/>
        <a:p>
          <a:pPr>
            <a:lnSpc>
              <a:spcPct val="150000"/>
            </a:lnSpc>
            <a:buFont typeface="Wingdings" panose="05000000000000000000" pitchFamily="2" charset="2"/>
            <a:buChar char="ü"/>
          </a:pPr>
          <a:r>
            <a:rPr lang="en-GB" sz="1100" dirty="0"/>
            <a:t>Build Approvals in SharePoint with Power Automate</a:t>
          </a:r>
        </a:p>
      </dgm:t>
    </dgm:pt>
    <dgm:pt modelId="{3B3AD0C3-33FD-420A-A932-A9DECBAFFD89}" type="parTrans" cxnId="{21FD7E12-E5B9-4C4B-9074-1CBB0322B727}">
      <dgm:prSet/>
      <dgm:spPr/>
      <dgm:t>
        <a:bodyPr/>
        <a:lstStyle/>
        <a:p>
          <a:endParaRPr lang="en-US"/>
        </a:p>
      </dgm:t>
    </dgm:pt>
    <dgm:pt modelId="{0E15A54B-C63F-4151-963F-77466B0AD69B}" type="sibTrans" cxnId="{21FD7E12-E5B9-4C4B-9074-1CBB0322B727}">
      <dgm:prSet/>
      <dgm:spPr/>
      <dgm:t>
        <a:bodyPr/>
        <a:lstStyle/>
        <a:p>
          <a:endParaRPr lang="en-US"/>
        </a:p>
      </dgm:t>
    </dgm:pt>
    <dgm:pt modelId="{451005EA-7445-4DF7-AEA4-BD431FB141F0}">
      <dgm:prSet custT="1"/>
      <dgm:spPr/>
      <dgm:t>
        <a:bodyPr/>
        <a:lstStyle/>
        <a:p>
          <a:pPr>
            <a:lnSpc>
              <a:spcPct val="150000"/>
            </a:lnSpc>
            <a:buFont typeface="Wingdings" panose="05000000000000000000" pitchFamily="2" charset="2"/>
            <a:buChar char="ü"/>
          </a:pPr>
          <a:r>
            <a:rPr lang="en-GB" sz="1100" dirty="0"/>
            <a:t>Use case: Manage Project Lifecycle</a:t>
          </a:r>
        </a:p>
      </dgm:t>
    </dgm:pt>
    <dgm:pt modelId="{0AD5B43B-46E6-4E71-95C9-9004A10A64BE}" type="parTrans" cxnId="{24EF7BDA-46BA-4B0F-85ED-AA08762EC248}">
      <dgm:prSet/>
      <dgm:spPr/>
      <dgm:t>
        <a:bodyPr/>
        <a:lstStyle/>
        <a:p>
          <a:endParaRPr lang="en-US"/>
        </a:p>
      </dgm:t>
    </dgm:pt>
    <dgm:pt modelId="{22611927-6D82-4468-99AA-4FF3A4404E46}" type="sibTrans" cxnId="{24EF7BDA-46BA-4B0F-85ED-AA08762EC248}">
      <dgm:prSet/>
      <dgm:spPr/>
      <dgm:t>
        <a:bodyPr/>
        <a:lstStyle/>
        <a:p>
          <a:endParaRPr lang="en-US"/>
        </a:p>
      </dgm:t>
    </dgm:pt>
    <dgm:pt modelId="{76D77231-A61A-4132-A48A-E812140FEAA3}">
      <dgm:prSet custT="1"/>
      <dgm:spPr/>
      <dgm:t>
        <a:bodyPr/>
        <a:lstStyle/>
        <a:p>
          <a:pPr>
            <a:lnSpc>
              <a:spcPct val="150000"/>
            </a:lnSpc>
            <a:buFont typeface="Wingdings" panose="05000000000000000000" pitchFamily="2" charset="2"/>
            <a:buChar char="ü"/>
          </a:pPr>
          <a:r>
            <a:rPr lang="en-GB" sz="1100" dirty="0"/>
            <a:t>Demo</a:t>
          </a:r>
        </a:p>
      </dgm:t>
    </dgm:pt>
    <dgm:pt modelId="{0D491811-FD75-4C27-A7DB-B20598729FF1}" type="parTrans" cxnId="{1F28C5D2-2198-4E82-889E-44AA16CAF6E4}">
      <dgm:prSet/>
      <dgm:spPr/>
      <dgm:t>
        <a:bodyPr/>
        <a:lstStyle/>
        <a:p>
          <a:endParaRPr lang="en-US"/>
        </a:p>
      </dgm:t>
    </dgm:pt>
    <dgm:pt modelId="{5B3B5E4A-8626-4990-A1E6-A28ED828E872}" type="sibTrans" cxnId="{1F28C5D2-2198-4E82-889E-44AA16CAF6E4}">
      <dgm:prSet/>
      <dgm:spPr/>
      <dgm:t>
        <a:bodyPr/>
        <a:lstStyle/>
        <a:p>
          <a:endParaRPr lang="en-US"/>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0D6CEF04-87BD-4FA6-8FF5-82C13D6C7277}" type="presOf" srcId="{1398E940-3E9F-4501-AFF5-E9D69BDDBE6B}" destId="{6BCC47BA-0C21-4EC9-8F7B-D9BCA5C8EC21}" srcOrd="0" destOrd="3" presId="urn:microsoft.com/office/officeart/2005/8/layout/hList1"/>
    <dgm:cxn modelId="{67B61E06-C718-408A-8144-2C325A99B7CD}" type="presOf" srcId="{6A0DAC46-074E-44D5-BC93-2A28D37093F5}" destId="{FE6D297C-C9E0-4A7D-A12A-BA53DEE78AEC}" srcOrd="0" destOrd="6" presId="urn:microsoft.com/office/officeart/2005/8/layout/hList1"/>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21FD7E12-E5B9-4C4B-9074-1CBB0322B727}" srcId="{639BF8EA-4D33-4B30-911B-6776BADCAC46}" destId="{BBAFE348-8F13-43F2-96BC-7CCEC89C0DDD}" srcOrd="2" destOrd="0" parTransId="{3B3AD0C3-33FD-420A-A932-A9DECBAFFD89}" sibTransId="{0E15A54B-C63F-4151-963F-77466B0AD69B}"/>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B34C6719-AADC-486E-9F91-9E4DA0E9E27E}" type="presOf" srcId="{21CCFBB6-DF6B-41E6-A53B-FED0B3B87759}" destId="{6BCC47BA-0C21-4EC9-8F7B-D9BCA5C8EC21}" srcOrd="0" destOrd="2" presId="urn:microsoft.com/office/officeart/2005/8/layout/hList1"/>
    <dgm:cxn modelId="{37581F1C-5334-445E-829C-72AF65A4BDB2}" type="presOf" srcId="{AA0CC1A4-89B3-4AA2-AE39-4C1399639CA2}" destId="{6D51457A-C3C5-41AF-B616-CDB4705EBFBD}" srcOrd="0" destOrd="0"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95F1422B-D2D2-4C16-B913-4506C14F30E2}" srcId="{5D730ECF-5E56-4BCC-9295-01AA7310EDA9}" destId="{58A2E522-E29C-4132-AC13-C3D4E644FA3C}" srcOrd="7" destOrd="0" parTransId="{E9E5FE19-EEBB-4197-8E3C-36FFB0A95F09}" sibTransId="{5D0976C6-ACD5-49EF-BDEC-DCDD2C61531D}"/>
    <dgm:cxn modelId="{339DBE2C-4D88-4B69-A91C-93370B480F24}" srcId="{DF86A6E5-580E-4F2A-B223-B458E5A97CE4}" destId="{F3D36DAC-CD2D-43D5-8D25-7F9261C1C6C6}" srcOrd="5" destOrd="0" parTransId="{6F4F3EFD-CCA2-46E6-A135-BEDCA96FCD22}" sibTransId="{97212A19-D715-4FBD-B065-309FAAAF623B}"/>
    <dgm:cxn modelId="{EBA7442D-1D1C-485C-91DE-AE6B91BFBDF6}" type="presOf" srcId="{88D93969-2262-4FB9-8705-4D141334E937}" destId="{FE6D297C-C9E0-4A7D-A12A-BA53DEE78AEC}" srcOrd="0" destOrd="3" presId="urn:microsoft.com/office/officeart/2005/8/layout/hList1"/>
    <dgm:cxn modelId="{8A6E9A2D-86E8-4378-B26F-1D1B18ADB190}" type="presOf" srcId="{BBAFE348-8F13-43F2-96BC-7CCEC89C0DDD}" destId="{569DA3D3-C2E5-4089-A6F0-CF7A0DE5293E}" srcOrd="0" destOrd="2" presId="urn:microsoft.com/office/officeart/2005/8/layout/hList1"/>
    <dgm:cxn modelId="{E85E3132-EF8A-4793-AE98-63D9F856D2F9}" type="presOf" srcId="{A05F72D0-69A6-4C7B-BB38-A1A0AB843EE4}" destId="{F9540AD5-4F34-4720-A853-23023519F2F5}" srcOrd="0" destOrd="4" presId="urn:microsoft.com/office/officeart/2005/8/layout/hList1"/>
    <dgm:cxn modelId="{25C31735-C239-4E1B-8A5D-C23BB3E98BBB}" srcId="{DF86A6E5-580E-4F2A-B223-B458E5A97CE4}" destId="{415EDCB9-A9A5-48D5-9F8C-02F2FBBD3267}" srcOrd="4" destOrd="0" parTransId="{1209D010-E14D-43F0-B369-D4296722BA4B}" sibTransId="{15DB87BE-5468-403D-AE8B-2777160EABE8}"/>
    <dgm:cxn modelId="{E89DCC35-4170-4CB2-A20C-EB81473BF897}" srcId="{5D730ECF-5E56-4BCC-9295-01AA7310EDA9}" destId="{24E91F4A-3897-4A0C-950E-4537F3FBB810}" srcOrd="6" destOrd="0" parTransId="{3FA903BF-7730-470C-B9B9-D24374440B2F}" sibTransId="{B56624A6-8E5F-4771-B1C0-E2E7A2D5FEA7}"/>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6A90B764-D22E-45E6-B253-C3C2DAC632DA}" type="presOf" srcId="{F3D36DAC-CD2D-43D5-8D25-7F9261C1C6C6}" destId="{6BCC47BA-0C21-4EC9-8F7B-D9BCA5C8EC21}" srcOrd="0" destOrd="5"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D2A29E4E-C7CD-4B3E-B22E-2EC78C57BC5E}" srcId="{DF86A6E5-580E-4F2A-B223-B458E5A97CE4}" destId="{21CCFBB6-DF6B-41E6-A53B-FED0B3B87759}" srcOrd="2" destOrd="0" parTransId="{52239B8B-3B77-4F74-BD3C-9743DFBF2CFF}" sibTransId="{1B3BE42A-A900-495C-94C9-02749FD2A394}"/>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F8A51658-D766-42B6-9793-28B6B354C268}" type="presOf" srcId="{451005EA-7445-4DF7-AEA4-BD431FB141F0}" destId="{569DA3D3-C2E5-4089-A6F0-CF7A0DE5293E}" srcOrd="0" destOrd="3" presId="urn:microsoft.com/office/officeart/2005/8/layout/hList1"/>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11AF3294-D720-46F7-A210-5C86B3113581}" type="presOf" srcId="{03D3870E-6E12-4A4A-99E8-B07254945176}" destId="{F9540AD5-4F34-4720-A853-23023519F2F5}" srcOrd="0" destOrd="5" presId="urn:microsoft.com/office/officeart/2005/8/layout/hList1"/>
    <dgm:cxn modelId="{F719FE97-A214-49B6-8185-E16D5788CE8F}" type="presOf" srcId="{415EDCB9-A9A5-48D5-9F8C-02F2FBBD3267}" destId="{6BCC47BA-0C21-4EC9-8F7B-D9BCA5C8EC21}" srcOrd="0" destOrd="4"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5"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0C7502AF-817D-413F-850E-7FD5C7CBD120}" srcId="{DF86A6E5-580E-4F2A-B223-B458E5A97CE4}" destId="{1398E940-3E9F-4501-AFF5-E9D69BDDBE6B}" srcOrd="3" destOrd="0" parTransId="{03A05D45-A4EB-40BF-A1B1-6B5B9929D8F4}" sibTransId="{354BFC51-1B48-449E-86D0-74F114875F1F}"/>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C6FCFABA-C88C-4617-BB77-9A3DB35F04B9}" srcId="{DF86A6E5-580E-4F2A-B223-B458E5A97CE4}" destId="{DFD4E682-CD62-4D63-80C1-3A7ACC380075}" srcOrd="1" destOrd="0" parTransId="{D9CA6CCD-AB2F-418D-8FE8-8FA8A55652B4}" sibTransId="{4365FA18-8BD4-41EF-A769-E39597563B5A}"/>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A93BE-65C5-4808-9DF6-3DBC847025C4}" type="presOf" srcId="{76D77231-A61A-4132-A48A-E812140FEAA3}" destId="{569DA3D3-C2E5-4089-A6F0-CF7A0DE5293E}" srcOrd="0" destOrd="4"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1F28C5D2-2198-4E82-889E-44AA16CAF6E4}" srcId="{639BF8EA-4D33-4B30-911B-6776BADCAC46}" destId="{76D77231-A61A-4132-A48A-E812140FEAA3}" srcOrd="4" destOrd="0" parTransId="{0D491811-FD75-4C27-A7DB-B20598729FF1}" sibTransId="{5B3B5E4A-8626-4990-A1E6-A28ED828E872}"/>
    <dgm:cxn modelId="{B78E6AD7-F2C4-4AC4-933E-267ADA7261A0}" type="presOf" srcId="{3009EBD5-8533-475D-BE3F-7DA7EB0BDAF2}" destId="{F9540AD5-4F34-4720-A853-23023519F2F5}" srcOrd="0" destOrd="10" presId="urn:microsoft.com/office/officeart/2005/8/layout/hList1"/>
    <dgm:cxn modelId="{24EF7BDA-46BA-4B0F-85ED-AA08762EC248}" srcId="{639BF8EA-4D33-4B30-911B-6776BADCAC46}" destId="{451005EA-7445-4DF7-AEA4-BD431FB141F0}" srcOrd="3" destOrd="0" parTransId="{0AD5B43B-46E6-4E71-95C9-9004A10A64BE}" sibTransId="{22611927-6D82-4468-99AA-4FF3A4404E46}"/>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B329AEE8-4543-402A-AA06-29F3A101607E}" type="presOf" srcId="{DF86A6E5-580E-4F2A-B223-B458E5A97CE4}" destId="{19CDF2AB-3B0B-41CB-AD00-E99839314F1A}" srcOrd="0" destOrd="0"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5"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3AA1E7FF-8551-4962-9452-8B0CC5E90451}" type="presOf" srcId="{DFD4E682-CD62-4D63-80C1-3A7ACC380075}" destId="{6BCC47BA-0C21-4EC9-8F7B-D9BCA5C8EC21}"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rgbClr val="A6A6A6"/>
        </a:solidFill>
        <a:ln w="12700" cap="flat" cmpd="sng" algn="ctr">
          <a:solidFill>
            <a:srgbClr val="A6A6A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rgbClr val="A6A6A6"/>
        </a:solidFill>
        <a:ln w="12700" cap="flat" cmpd="sng" algn="ctr">
          <a:solidFill>
            <a:srgbClr val="A6A6A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II</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 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 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 Part I</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err="1"/>
            <a:t>Dataverse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 Part II</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a:t>
          </a:r>
        </a:p>
        <a:p>
          <a:pPr marL="0" lvl="0" indent="0" algn="ctr" defTabSz="488950">
            <a:lnSpc>
              <a:spcPct val="90000"/>
            </a:lnSpc>
            <a:spcBef>
              <a:spcPct val="0"/>
            </a:spcBef>
            <a:spcAft>
              <a:spcPct val="35000"/>
            </a:spcAft>
            <a:buNone/>
          </a:pPr>
          <a:r>
            <a:rPr lang="en-US" sz="1100" kern="1200" dirty="0"/>
            <a:t>Power Packed Day with Power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II</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II</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 Part I</a:t>
          </a:r>
        </a:p>
        <a:p>
          <a:pPr marL="0" lvl="0" indent="0" algn="ctr" defTabSz="488950">
            <a:lnSpc>
              <a:spcPct val="90000"/>
            </a:lnSpc>
            <a:spcBef>
              <a:spcPct val="0"/>
            </a:spcBef>
            <a:spcAft>
              <a:spcPct val="35000"/>
            </a:spcAft>
            <a:buNone/>
          </a:pPr>
          <a:r>
            <a:rPr lang="en-US" sz="1100" kern="1200" dirty="0"/>
            <a:t>Power Platform integration with SharePoint</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Modify SharePoint list forms with Power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Approvals in SharePoint with Power Automate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Use case: Manage Project Lifecycle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 Part II</a:t>
          </a:r>
        </a:p>
        <a:p>
          <a:pPr marL="0" lvl="0" indent="0" algn="ctr" defTabSz="488950">
            <a:lnSpc>
              <a:spcPct val="90000"/>
            </a:lnSpc>
            <a:spcBef>
              <a:spcPct val="0"/>
            </a:spcBef>
            <a:spcAft>
              <a:spcPct val="35000"/>
            </a:spcAft>
            <a:buNone/>
          </a:pPr>
          <a:r>
            <a:rPr lang="en-US" sz="1100" kern="1200" dirty="0"/>
            <a:t>Power Platform integration with MS Teams</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Introducing </a:t>
          </a:r>
          <a:r>
            <a:rPr lang="en-US" sz="1100" kern="1200" dirty="0" err="1"/>
            <a:t>Dataverse</a:t>
          </a:r>
          <a:r>
            <a:rPr lang="en-US" sz="1100" kern="1200" dirty="0"/>
            <a:t> for Teams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Make Power Apps a MS Teams App</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Integrate Power Automate with MS Teams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Integrate Power Virtual Agents with MS Teams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 case: Leave Management Application</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Demo</a:t>
          </a:r>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22/07/2021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https://docs.microsoft.com/en-us/powerapps/maker/canvas-apps/sharepoint-scenario-build-app</a:t>
            </a:r>
          </a:p>
        </p:txBody>
      </p:sp>
      <p:sp>
        <p:nvSpPr>
          <p:cNvPr id="4" name="Slide Number Placeholder 3"/>
          <p:cNvSpPr>
            <a:spLocks noGrp="1"/>
          </p:cNvSpPr>
          <p:nvPr>
            <p:ph type="sldNum" sz="quarter" idx="5"/>
          </p:nvPr>
        </p:nvSpPr>
        <p:spPr/>
        <p:txBody>
          <a:bodyPr/>
          <a:lstStyle/>
          <a:p>
            <a:fld id="{1D523ACA-F8B5-4D03-B594-D86FCD31A19F}" type="slidenum">
              <a:rPr lang="en-US" smtClean="0"/>
              <a:t>15</a:t>
            </a:fld>
            <a:endParaRPr lang="en-US"/>
          </a:p>
        </p:txBody>
      </p:sp>
    </p:spTree>
    <p:extLst>
      <p:ext uri="{BB962C8B-B14F-4D97-AF65-F5344CB8AC3E}">
        <p14:creationId xmlns:p14="http://schemas.microsoft.com/office/powerpoint/2010/main" val="3112984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https://docs.microsoft.com/en-us/powerapps/maker/canvas-apps/sharepoint-scenario-build-report</a:t>
            </a:r>
          </a:p>
        </p:txBody>
      </p:sp>
      <p:sp>
        <p:nvSpPr>
          <p:cNvPr id="4" name="Slide Number Placeholder 3"/>
          <p:cNvSpPr>
            <a:spLocks noGrp="1"/>
          </p:cNvSpPr>
          <p:nvPr>
            <p:ph type="sldNum" sz="quarter" idx="5"/>
          </p:nvPr>
        </p:nvSpPr>
        <p:spPr/>
        <p:txBody>
          <a:bodyPr/>
          <a:lstStyle/>
          <a:p>
            <a:fld id="{1D523ACA-F8B5-4D03-B594-D86FCD31A19F}" type="slidenum">
              <a:rPr lang="en-US" smtClean="0"/>
              <a:t>16</a:t>
            </a:fld>
            <a:endParaRPr lang="en-US"/>
          </a:p>
        </p:txBody>
      </p:sp>
    </p:spTree>
    <p:extLst>
      <p:ext uri="{BB962C8B-B14F-4D97-AF65-F5344CB8AC3E}">
        <p14:creationId xmlns:p14="http://schemas.microsoft.com/office/powerpoint/2010/main" val="806927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https://docs.microsoft.com/en-us/powerapps/maker/canvas-apps/sharepoint-scenario-publish-report</a:t>
            </a:r>
          </a:p>
        </p:txBody>
      </p:sp>
      <p:sp>
        <p:nvSpPr>
          <p:cNvPr id="4" name="Slide Number Placeholder 3"/>
          <p:cNvSpPr>
            <a:spLocks noGrp="1"/>
          </p:cNvSpPr>
          <p:nvPr>
            <p:ph type="sldNum" sz="quarter" idx="5"/>
          </p:nvPr>
        </p:nvSpPr>
        <p:spPr/>
        <p:txBody>
          <a:bodyPr/>
          <a:lstStyle/>
          <a:p>
            <a:fld id="{1D523ACA-F8B5-4D03-B594-D86FCD31A19F}" type="slidenum">
              <a:rPr lang="en-US" smtClean="0"/>
              <a:t>17</a:t>
            </a:fld>
            <a:endParaRPr lang="en-US"/>
          </a:p>
        </p:txBody>
      </p:sp>
    </p:spTree>
    <p:extLst>
      <p:ext uri="{BB962C8B-B14F-4D97-AF65-F5344CB8AC3E}">
        <p14:creationId xmlns:p14="http://schemas.microsoft.com/office/powerpoint/2010/main" val="710412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https://docs.microsoft.com/en-us/powerapps/maker/canvas-apps/sharepoint-scenario-embed-report</a:t>
            </a:r>
          </a:p>
        </p:txBody>
      </p:sp>
      <p:sp>
        <p:nvSpPr>
          <p:cNvPr id="4" name="Slide Number Placeholder 3"/>
          <p:cNvSpPr>
            <a:spLocks noGrp="1"/>
          </p:cNvSpPr>
          <p:nvPr>
            <p:ph type="sldNum" sz="quarter" idx="5"/>
          </p:nvPr>
        </p:nvSpPr>
        <p:spPr/>
        <p:txBody>
          <a:bodyPr/>
          <a:lstStyle/>
          <a:p>
            <a:fld id="{1D523ACA-F8B5-4D03-B594-D86FCD31A19F}" type="slidenum">
              <a:rPr lang="en-US" smtClean="0"/>
              <a:t>18</a:t>
            </a:fld>
            <a:endParaRPr lang="en-US"/>
          </a:p>
        </p:txBody>
      </p:sp>
    </p:spTree>
    <p:extLst>
      <p:ext uri="{BB962C8B-B14F-4D97-AF65-F5344CB8AC3E}">
        <p14:creationId xmlns:p14="http://schemas.microsoft.com/office/powerpoint/2010/main" val="261189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https://docs.microsoft.com/en-us/powerapps/maker/canvas-apps/sharepoint-scenario-intro</a:t>
            </a:r>
          </a:p>
          <a:p>
            <a:pPr marL="0" indent="0">
              <a:buFont typeface="Arial" panose="020B0604020202020204" pitchFamily="34" charset="0"/>
              <a:buNone/>
            </a:pPr>
            <a:r>
              <a:rPr lang="en-US" dirty="0"/>
              <a:t>https://docs.microsoft.com/en-us/powerapps/maker/canvas-apps/customize-list-form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https://docs.microsoft.com/en-us/powerapps/maker/canvas-apps/customize-list-form</a:t>
            </a:r>
          </a:p>
        </p:txBody>
      </p:sp>
      <p:sp>
        <p:nvSpPr>
          <p:cNvPr id="4" name="Slide Number Placeholder 3"/>
          <p:cNvSpPr>
            <a:spLocks noGrp="1"/>
          </p:cNvSpPr>
          <p:nvPr>
            <p:ph type="sldNum" sz="quarter" idx="5"/>
          </p:nvPr>
        </p:nvSpPr>
        <p:spPr/>
        <p:txBody>
          <a:bodyPr/>
          <a:lstStyle/>
          <a:p>
            <a:fld id="{1D523ACA-F8B5-4D03-B594-D86FCD31A19F}" type="slidenum">
              <a:rPr lang="en-US" smtClean="0"/>
              <a:t>10</a:t>
            </a:fld>
            <a:endParaRPr lang="en-US"/>
          </a:p>
        </p:txBody>
      </p:sp>
    </p:spTree>
    <p:extLst>
      <p:ext uri="{BB962C8B-B14F-4D97-AF65-F5344CB8AC3E}">
        <p14:creationId xmlns:p14="http://schemas.microsoft.com/office/powerpoint/2010/main" val="3019982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https://docs.microsoft.com/en-us/powerapps/maker/canvas-apps/sharepoint-scenario-setup</a:t>
            </a:r>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12</a:t>
            </a:fld>
            <a:endParaRPr lang="en-US"/>
          </a:p>
        </p:txBody>
      </p:sp>
    </p:spTree>
    <p:extLst>
      <p:ext uri="{BB962C8B-B14F-4D97-AF65-F5344CB8AC3E}">
        <p14:creationId xmlns:p14="http://schemas.microsoft.com/office/powerpoint/2010/main" val="3176373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https://docs.microsoft.com/en-us/powerapps/maker/canvas-apps/sharepoint-scenario-setup</a:t>
            </a:r>
          </a:p>
        </p:txBody>
      </p:sp>
      <p:sp>
        <p:nvSpPr>
          <p:cNvPr id="4" name="Slide Number Placeholder 3"/>
          <p:cNvSpPr>
            <a:spLocks noGrp="1"/>
          </p:cNvSpPr>
          <p:nvPr>
            <p:ph type="sldNum" sz="quarter" idx="5"/>
          </p:nvPr>
        </p:nvSpPr>
        <p:spPr/>
        <p:txBody>
          <a:bodyPr/>
          <a:lstStyle/>
          <a:p>
            <a:fld id="{1D523ACA-F8B5-4D03-B594-D86FCD31A19F}" type="slidenum">
              <a:rPr lang="en-US" smtClean="0"/>
              <a:t>13</a:t>
            </a:fld>
            <a:endParaRPr lang="en-US"/>
          </a:p>
        </p:txBody>
      </p:sp>
    </p:spTree>
    <p:extLst>
      <p:ext uri="{BB962C8B-B14F-4D97-AF65-F5344CB8AC3E}">
        <p14:creationId xmlns:p14="http://schemas.microsoft.com/office/powerpoint/2010/main" val="1117848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https://docs.microsoft.com/en-us/powerapps/maker/canvas-apps/sharepoint-scenario-setup</a:t>
            </a:r>
          </a:p>
        </p:txBody>
      </p:sp>
      <p:sp>
        <p:nvSpPr>
          <p:cNvPr id="4" name="Slide Number Placeholder 3"/>
          <p:cNvSpPr>
            <a:spLocks noGrp="1"/>
          </p:cNvSpPr>
          <p:nvPr>
            <p:ph type="sldNum" sz="quarter" idx="5"/>
          </p:nvPr>
        </p:nvSpPr>
        <p:spPr/>
        <p:txBody>
          <a:bodyPr/>
          <a:lstStyle/>
          <a:p>
            <a:fld id="{1D523ACA-F8B5-4D03-B594-D86FCD31A19F}" type="slidenum">
              <a:rPr lang="en-US" smtClean="0"/>
              <a:t>14</a:t>
            </a:fld>
            <a:endParaRPr lang="en-US"/>
          </a:p>
        </p:txBody>
      </p:sp>
    </p:spTree>
    <p:extLst>
      <p:ext uri="{BB962C8B-B14F-4D97-AF65-F5344CB8AC3E}">
        <p14:creationId xmlns:p14="http://schemas.microsoft.com/office/powerpoint/2010/main" val="579275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25.jp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alphaModFix amt="35000"/>
            <a:lum/>
          </a:blip>
          <a:srcRect/>
          <a:stretch>
            <a:fillRect l="-27000" r="-2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703409"/>
            <a:ext cx="6400800" cy="830997"/>
          </a:xfrm>
          <a:noFill/>
        </p:spPr>
        <p:txBody>
          <a:bodyPr vert="horz" wrap="square" lIns="0" tIns="0" rIns="0" bIns="0" rtlCol="0" anchor="b" anchorCtr="0">
            <a:spAutoFit/>
          </a:bodyPr>
          <a:lstStyle>
            <a:lvl1pPr>
              <a:defRPr lang="en-US" sz="6000" b="1" spc="-50" baseline="0" dirty="0">
                <a:solidFill>
                  <a:srgbClr val="135051"/>
                </a:solidFill>
                <a:latin typeface="Segoe UI Semibold" panose="020B0702040204020203" pitchFamily="34" charset="0"/>
                <a:cs typeface="Segoe UI Semibold" panose="020B0702040204020203" pitchFamily="34" charset="0"/>
              </a:defRPr>
            </a:lvl1pPr>
          </a:lstStyle>
          <a:p>
            <a:pPr lvl="0"/>
            <a:r>
              <a:rPr lang="en-US" dirty="0"/>
              <a:t>Demo Title</a:t>
            </a:r>
          </a:p>
        </p:txBody>
      </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84200" y="3962400"/>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84200" y="305201"/>
            <a:ext cx="1435947" cy="536581"/>
          </a:xfrm>
          <a:prstGeom prst="rect">
            <a:avLst/>
          </a:prstGeom>
          <a:solidFill>
            <a:srgbClr val="0D5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atin typeface="Proxima Nova" panose="02000506030000020004" pitchFamily="50" charset="0"/>
              </a:rPr>
              <a:t>Demo</a:t>
            </a: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47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7/22/2021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7/22/2021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7/22/2021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alphaModFix amt="35000"/>
            <a:lum/>
          </a:blip>
          <a:srcRect/>
          <a:stretch>
            <a:fillRect l="-27000" r="-2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703409"/>
            <a:ext cx="6400800" cy="830997"/>
          </a:xfrm>
          <a:noFill/>
        </p:spPr>
        <p:txBody>
          <a:bodyPr vert="horz" wrap="square" lIns="0" tIns="0" rIns="0" bIns="0" rtlCol="0" anchor="b" anchorCtr="0">
            <a:spAutoFit/>
          </a:bodyPr>
          <a:lstStyle>
            <a:lvl1pPr>
              <a:defRPr lang="en-US" sz="6000" b="1" spc="-50" baseline="0" dirty="0">
                <a:solidFill>
                  <a:srgbClr val="135051"/>
                </a:solidFill>
                <a:latin typeface="Segoe UI Semibold" panose="020B0702040204020203" pitchFamily="34" charset="0"/>
                <a:cs typeface="Segoe UI Semibold" panose="020B0702040204020203" pitchFamily="34" charset="0"/>
              </a:defRPr>
            </a:lvl1pPr>
          </a:lstStyle>
          <a:p>
            <a:pPr lvl="0"/>
            <a:r>
              <a:rPr lang="en-US" dirty="0"/>
              <a:t>Demo Title</a:t>
            </a:r>
          </a:p>
        </p:txBody>
      </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84200" y="3962400"/>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84200" y="305201"/>
            <a:ext cx="1435947" cy="536581"/>
          </a:xfrm>
          <a:prstGeom prst="rect">
            <a:avLst/>
          </a:prstGeom>
          <a:solidFill>
            <a:srgbClr val="0D5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atin typeface="Proxima Nova" panose="02000506030000020004" pitchFamily="50" charset="0"/>
              </a:rPr>
              <a:t>Demo</a:t>
            </a: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73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614519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5.emf"/><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image" Target="../media/image7.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image" Target="../media/image7.emf"/><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theme" Target="../theme/theme4.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9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94" r:id="rId13"/>
    <p:sldLayoutId id="2147483795" r:id="rId14"/>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48.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9.xml"/><Relationship Id="rId6" Type="http://schemas.openxmlformats.org/officeDocument/2006/relationships/image" Target="../media/image43.png"/><Relationship Id="rId11" Type="http://schemas.openxmlformats.org/officeDocument/2006/relationships/hyperlink" Target="https://docs.microsoft.com/en-us/powerapps/maker/canvas-apps/gateway-reference" TargetMode="External"/><Relationship Id="rId5" Type="http://schemas.openxmlformats.org/officeDocument/2006/relationships/image" Target="../media/image42.png"/><Relationship Id="rId15" Type="http://schemas.openxmlformats.org/officeDocument/2006/relationships/image" Target="../media/image39.png"/><Relationship Id="rId10" Type="http://schemas.openxmlformats.org/officeDocument/2006/relationships/image" Target="../media/image47.jp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54.jpg"/><Relationship Id="rId5" Type="http://schemas.openxmlformats.org/officeDocument/2006/relationships/image" Target="../media/image53.png"/><Relationship Id="rId4" Type="http://schemas.openxmlformats.org/officeDocument/2006/relationships/image" Target="../media/image52.jpg"/></Relationships>
</file>

<file path=ppt/slides/_rels/slide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08DB-9F61-46B8-ABE6-C345CC357277}"/>
              </a:ext>
            </a:extLst>
          </p:cNvPr>
          <p:cNvSpPr>
            <a:spLocks noGrp="1"/>
          </p:cNvSpPr>
          <p:nvPr>
            <p:ph type="title"/>
          </p:nvPr>
        </p:nvSpPr>
        <p:spPr>
          <a:xfrm>
            <a:off x="585216" y="1872413"/>
            <a:ext cx="9615424" cy="1661993"/>
          </a:xfrm>
        </p:spPr>
        <p:txBody>
          <a:bodyPr/>
          <a:lstStyle/>
          <a:p>
            <a:r>
              <a:rPr lang="en-US" dirty="0"/>
              <a:t>Customize a SharePoint list or library form</a:t>
            </a:r>
          </a:p>
        </p:txBody>
      </p:sp>
    </p:spTree>
    <p:extLst>
      <p:ext uri="{BB962C8B-B14F-4D97-AF65-F5344CB8AC3E}">
        <p14:creationId xmlns:p14="http://schemas.microsoft.com/office/powerpoint/2010/main" val="386461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5EE26-B754-4B09-BCA3-4B40AFBD9CB8}"/>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SharePoint + Power Platform</a:t>
            </a:r>
          </a:p>
        </p:txBody>
      </p:sp>
      <p:pic>
        <p:nvPicPr>
          <p:cNvPr id="1026" name="Picture 2" descr="Diagram of completed scenario.">
            <a:extLst>
              <a:ext uri="{FF2B5EF4-FFF2-40B4-BE49-F238E27FC236}">
                <a16:creationId xmlns:a16="http://schemas.microsoft.com/office/drawing/2014/main" id="{2038B3C4-574D-44B4-AAA2-2C7C0EFBFC0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09677" y="76013"/>
            <a:ext cx="6062163" cy="641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733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08DB-9F61-46B8-ABE6-C345CC357277}"/>
              </a:ext>
            </a:extLst>
          </p:cNvPr>
          <p:cNvSpPr>
            <a:spLocks noGrp="1"/>
          </p:cNvSpPr>
          <p:nvPr>
            <p:ph type="title"/>
          </p:nvPr>
        </p:nvSpPr>
        <p:spPr>
          <a:xfrm>
            <a:off x="585216" y="1872413"/>
            <a:ext cx="9615424" cy="1661993"/>
          </a:xfrm>
        </p:spPr>
        <p:txBody>
          <a:bodyPr/>
          <a:lstStyle/>
          <a:p>
            <a:r>
              <a:rPr lang="en-US" dirty="0"/>
              <a:t>Set up lists in SharePoint</a:t>
            </a:r>
          </a:p>
        </p:txBody>
      </p:sp>
    </p:spTree>
    <p:extLst>
      <p:ext uri="{BB962C8B-B14F-4D97-AF65-F5344CB8AC3E}">
        <p14:creationId xmlns:p14="http://schemas.microsoft.com/office/powerpoint/2010/main" val="63873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08DB-9F61-46B8-ABE6-C345CC357277}"/>
              </a:ext>
            </a:extLst>
          </p:cNvPr>
          <p:cNvSpPr>
            <a:spLocks noGrp="1"/>
          </p:cNvSpPr>
          <p:nvPr>
            <p:ph type="title"/>
          </p:nvPr>
        </p:nvSpPr>
        <p:spPr>
          <a:xfrm>
            <a:off x="585216" y="1872413"/>
            <a:ext cx="9615424" cy="1661993"/>
          </a:xfrm>
        </p:spPr>
        <p:txBody>
          <a:bodyPr/>
          <a:lstStyle/>
          <a:p>
            <a:r>
              <a:rPr lang="en-US" dirty="0"/>
              <a:t>Generate a canvas app to handle project requests</a:t>
            </a:r>
          </a:p>
        </p:txBody>
      </p:sp>
    </p:spTree>
    <p:extLst>
      <p:ext uri="{BB962C8B-B14F-4D97-AF65-F5344CB8AC3E}">
        <p14:creationId xmlns:p14="http://schemas.microsoft.com/office/powerpoint/2010/main" val="117231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08DB-9F61-46B8-ABE6-C345CC357277}"/>
              </a:ext>
            </a:extLst>
          </p:cNvPr>
          <p:cNvSpPr>
            <a:spLocks noGrp="1"/>
          </p:cNvSpPr>
          <p:nvPr>
            <p:ph type="title"/>
          </p:nvPr>
        </p:nvSpPr>
        <p:spPr>
          <a:xfrm>
            <a:off x="585216" y="1872413"/>
            <a:ext cx="9615424" cy="1661993"/>
          </a:xfrm>
        </p:spPr>
        <p:txBody>
          <a:bodyPr/>
          <a:lstStyle/>
          <a:p>
            <a:r>
              <a:rPr lang="en-US" dirty="0"/>
              <a:t>Create a flow to manage project approvals</a:t>
            </a:r>
          </a:p>
        </p:txBody>
      </p:sp>
    </p:spTree>
    <p:extLst>
      <p:ext uri="{BB962C8B-B14F-4D97-AF65-F5344CB8AC3E}">
        <p14:creationId xmlns:p14="http://schemas.microsoft.com/office/powerpoint/2010/main" val="348409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08DB-9F61-46B8-ABE6-C345CC357277}"/>
              </a:ext>
            </a:extLst>
          </p:cNvPr>
          <p:cNvSpPr>
            <a:spLocks noGrp="1"/>
          </p:cNvSpPr>
          <p:nvPr>
            <p:ph type="title"/>
          </p:nvPr>
        </p:nvSpPr>
        <p:spPr>
          <a:xfrm>
            <a:off x="585216" y="1872413"/>
            <a:ext cx="9615424" cy="1661993"/>
          </a:xfrm>
        </p:spPr>
        <p:txBody>
          <a:bodyPr/>
          <a:lstStyle/>
          <a:p>
            <a:r>
              <a:rPr lang="en-US" dirty="0"/>
              <a:t>Create a canvas app to manage projects</a:t>
            </a:r>
          </a:p>
        </p:txBody>
      </p:sp>
    </p:spTree>
    <p:extLst>
      <p:ext uri="{BB962C8B-B14F-4D97-AF65-F5344CB8AC3E}">
        <p14:creationId xmlns:p14="http://schemas.microsoft.com/office/powerpoint/2010/main" val="326550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08DB-9F61-46B8-ABE6-C345CC357277}"/>
              </a:ext>
            </a:extLst>
          </p:cNvPr>
          <p:cNvSpPr>
            <a:spLocks noGrp="1"/>
          </p:cNvSpPr>
          <p:nvPr>
            <p:ph type="title"/>
          </p:nvPr>
        </p:nvSpPr>
        <p:spPr>
          <a:xfrm>
            <a:off x="585216" y="2703409"/>
            <a:ext cx="9615424" cy="830997"/>
          </a:xfrm>
        </p:spPr>
        <p:txBody>
          <a:bodyPr/>
          <a:lstStyle/>
          <a:p>
            <a:r>
              <a:rPr lang="en-US" dirty="0"/>
              <a:t>Create a Power BI report</a:t>
            </a:r>
          </a:p>
        </p:txBody>
      </p:sp>
    </p:spTree>
    <p:extLst>
      <p:ext uri="{BB962C8B-B14F-4D97-AF65-F5344CB8AC3E}">
        <p14:creationId xmlns:p14="http://schemas.microsoft.com/office/powerpoint/2010/main" val="70840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08DB-9F61-46B8-ABE6-C345CC357277}"/>
              </a:ext>
            </a:extLst>
          </p:cNvPr>
          <p:cNvSpPr>
            <a:spLocks noGrp="1"/>
          </p:cNvSpPr>
          <p:nvPr>
            <p:ph type="title"/>
          </p:nvPr>
        </p:nvSpPr>
        <p:spPr>
          <a:xfrm>
            <a:off x="585216" y="2703409"/>
            <a:ext cx="9615424" cy="830997"/>
          </a:xfrm>
        </p:spPr>
        <p:txBody>
          <a:bodyPr/>
          <a:lstStyle/>
          <a:p>
            <a:r>
              <a:rPr lang="en-US" dirty="0"/>
              <a:t>Publish the Power BI report</a:t>
            </a:r>
          </a:p>
        </p:txBody>
      </p:sp>
    </p:spTree>
    <p:extLst>
      <p:ext uri="{BB962C8B-B14F-4D97-AF65-F5344CB8AC3E}">
        <p14:creationId xmlns:p14="http://schemas.microsoft.com/office/powerpoint/2010/main" val="12101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08DB-9F61-46B8-ABE6-C345CC357277}"/>
              </a:ext>
            </a:extLst>
          </p:cNvPr>
          <p:cNvSpPr>
            <a:spLocks noGrp="1"/>
          </p:cNvSpPr>
          <p:nvPr>
            <p:ph type="title"/>
          </p:nvPr>
        </p:nvSpPr>
        <p:spPr>
          <a:xfrm>
            <a:off x="585216" y="1872413"/>
            <a:ext cx="9615424" cy="1661993"/>
          </a:xfrm>
        </p:spPr>
        <p:txBody>
          <a:bodyPr/>
          <a:lstStyle/>
          <a:p>
            <a:r>
              <a:rPr lang="en-US" dirty="0"/>
              <a:t>Embed the Power BI report in SharePoint Online</a:t>
            </a:r>
          </a:p>
        </p:txBody>
      </p:sp>
    </p:spTree>
    <p:extLst>
      <p:ext uri="{BB962C8B-B14F-4D97-AF65-F5344CB8AC3E}">
        <p14:creationId xmlns:p14="http://schemas.microsoft.com/office/powerpoint/2010/main" val="266563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D0C2-89BD-40FC-8DB4-9453DDBD7B1F}"/>
              </a:ext>
            </a:extLst>
          </p:cNvPr>
          <p:cNvSpPr txBox="1">
            <a:spLocks/>
          </p:cNvSpPr>
          <p:nvPr/>
        </p:nvSpPr>
        <p:spPr>
          <a:xfrm>
            <a:off x="579438" y="3009136"/>
            <a:ext cx="4572000" cy="150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Continue… Part 2</a:t>
            </a:r>
          </a:p>
        </p:txBody>
      </p:sp>
    </p:spTree>
    <p:extLst>
      <p:ext uri="{BB962C8B-B14F-4D97-AF65-F5344CB8AC3E}">
        <p14:creationId xmlns:p14="http://schemas.microsoft.com/office/powerpoint/2010/main" val="8603070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83482119"/>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EEB182BD-D835-4202-A18E-40CACBBA46BE}"/>
              </a:ext>
            </a:extLst>
          </p:cNvPr>
          <p:cNvGraphicFramePr>
            <a:graphicFrameLocks/>
          </p:cNvGraphicFramePr>
          <p:nvPr>
            <p:extLst>
              <p:ext uri="{D42A27DB-BD31-4B8C-83A1-F6EECF244321}">
                <p14:modId xmlns:p14="http://schemas.microsoft.com/office/powerpoint/2010/main" val="2529704089"/>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5: Power Packed Day with SharePoint</a:t>
            </a: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482916" y="1152692"/>
            <a:ext cx="5613084" cy="514398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SharePoint +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Integrate Power BI reports in SharePoint</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SharePoint + Power 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Extend SharePoint list with Power 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SharePoint approvals with Power Automate</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Build Leave Approval System with SharePoint and Power Platform</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9677" y="441350"/>
            <a:ext cx="3535068" cy="454296"/>
          </a:xfrm>
          <a:prstGeom prst="rect">
            <a:avLst/>
          </a:prstGeom>
          <a:blipFill>
            <a:blip r:embed="rId2" cstate="print"/>
            <a:stretch>
              <a:fillRect/>
            </a:stretch>
          </a:blipFill>
        </p:spPr>
        <p:txBody>
          <a:bodyPr wrap="square" lIns="0" tIns="0" rIns="0" bIns="0" rtlCol="0"/>
          <a:lstStyle/>
          <a:p>
            <a:endParaRPr sz="1764"/>
          </a:p>
        </p:txBody>
      </p:sp>
      <p:sp>
        <p:nvSpPr>
          <p:cNvPr id="3" name="object 3"/>
          <p:cNvSpPr/>
          <p:nvPr/>
        </p:nvSpPr>
        <p:spPr>
          <a:xfrm>
            <a:off x="4190322" y="700121"/>
            <a:ext cx="298715" cy="26254"/>
          </a:xfrm>
          <a:prstGeom prst="rect">
            <a:avLst/>
          </a:prstGeom>
          <a:blipFill>
            <a:blip r:embed="rId3" cstate="print"/>
            <a:stretch>
              <a:fillRect/>
            </a:stretch>
          </a:blipFill>
        </p:spPr>
        <p:txBody>
          <a:bodyPr wrap="square" lIns="0" tIns="0" rIns="0" bIns="0" rtlCol="0"/>
          <a:lstStyle/>
          <a:p>
            <a:endParaRPr sz="1764"/>
          </a:p>
        </p:txBody>
      </p:sp>
      <p:grpSp>
        <p:nvGrpSpPr>
          <p:cNvPr id="4" name="object 4"/>
          <p:cNvGrpSpPr/>
          <p:nvPr/>
        </p:nvGrpSpPr>
        <p:grpSpPr>
          <a:xfrm>
            <a:off x="4666896" y="446080"/>
            <a:ext cx="7379507" cy="5887176"/>
            <a:chOff x="4758435" y="455167"/>
            <a:chExt cx="7529830" cy="6007100"/>
          </a:xfrm>
        </p:grpSpPr>
        <p:sp>
          <p:nvSpPr>
            <p:cNvPr id="5" name="object 5"/>
            <p:cNvSpPr/>
            <p:nvPr/>
          </p:nvSpPr>
          <p:spPr>
            <a:xfrm>
              <a:off x="4758435" y="455167"/>
              <a:ext cx="6470142" cy="594360"/>
            </a:xfrm>
            <a:prstGeom prst="rect">
              <a:avLst/>
            </a:prstGeom>
            <a:blipFill>
              <a:blip r:embed="rId4" cstate="print"/>
              <a:stretch>
                <a:fillRect/>
              </a:stretch>
            </a:blipFill>
          </p:spPr>
          <p:txBody>
            <a:bodyPr wrap="square" lIns="0" tIns="0" rIns="0" bIns="0" rtlCol="0"/>
            <a:lstStyle/>
            <a:p>
              <a:endParaRPr sz="1764"/>
            </a:p>
          </p:txBody>
        </p:sp>
        <p:sp>
          <p:nvSpPr>
            <p:cNvPr id="6" name="object 6"/>
            <p:cNvSpPr/>
            <p:nvPr/>
          </p:nvSpPr>
          <p:spPr>
            <a:xfrm>
              <a:off x="7391400" y="1018031"/>
              <a:ext cx="2314955" cy="2017902"/>
            </a:xfrm>
            <a:prstGeom prst="rect">
              <a:avLst/>
            </a:prstGeom>
            <a:blipFill>
              <a:blip r:embed="rId5" cstate="print"/>
              <a:stretch>
                <a:fillRect/>
              </a:stretch>
            </a:blipFill>
          </p:spPr>
          <p:txBody>
            <a:bodyPr wrap="square" lIns="0" tIns="0" rIns="0" bIns="0" rtlCol="0"/>
            <a:lstStyle/>
            <a:p>
              <a:endParaRPr sz="1764"/>
            </a:p>
          </p:txBody>
        </p:sp>
        <p:sp>
          <p:nvSpPr>
            <p:cNvPr id="7" name="object 7"/>
            <p:cNvSpPr/>
            <p:nvPr/>
          </p:nvSpPr>
          <p:spPr>
            <a:xfrm>
              <a:off x="7586471" y="1213103"/>
              <a:ext cx="1744979" cy="1447800"/>
            </a:xfrm>
            <a:prstGeom prst="rect">
              <a:avLst/>
            </a:prstGeom>
            <a:blipFill>
              <a:blip r:embed="rId6" cstate="print"/>
              <a:stretch>
                <a:fillRect/>
              </a:stretch>
            </a:blipFill>
          </p:spPr>
          <p:txBody>
            <a:bodyPr wrap="square" lIns="0" tIns="0" rIns="0" bIns="0" rtlCol="0"/>
            <a:lstStyle/>
            <a:p>
              <a:endParaRPr sz="1764"/>
            </a:p>
          </p:txBody>
        </p:sp>
        <p:sp>
          <p:nvSpPr>
            <p:cNvPr id="8" name="object 8"/>
            <p:cNvSpPr/>
            <p:nvPr/>
          </p:nvSpPr>
          <p:spPr>
            <a:xfrm>
              <a:off x="9875495" y="2042087"/>
              <a:ext cx="2412413" cy="2299733"/>
            </a:xfrm>
            <a:prstGeom prst="rect">
              <a:avLst/>
            </a:prstGeom>
            <a:blipFill>
              <a:blip r:embed="rId7" cstate="print"/>
              <a:stretch>
                <a:fillRect/>
              </a:stretch>
            </a:blipFill>
          </p:spPr>
          <p:txBody>
            <a:bodyPr wrap="square" lIns="0" tIns="0" rIns="0" bIns="0" rtlCol="0"/>
            <a:lstStyle/>
            <a:p>
              <a:endParaRPr sz="1764"/>
            </a:p>
          </p:txBody>
        </p:sp>
        <p:sp>
          <p:nvSpPr>
            <p:cNvPr id="9" name="object 9"/>
            <p:cNvSpPr/>
            <p:nvPr/>
          </p:nvSpPr>
          <p:spPr>
            <a:xfrm>
              <a:off x="10034015" y="2200655"/>
              <a:ext cx="1915668" cy="1802891"/>
            </a:xfrm>
            <a:prstGeom prst="rect">
              <a:avLst/>
            </a:prstGeom>
            <a:blipFill>
              <a:blip r:embed="rId8" cstate="print"/>
              <a:stretch>
                <a:fillRect/>
              </a:stretch>
            </a:blipFill>
          </p:spPr>
          <p:txBody>
            <a:bodyPr wrap="square" lIns="0" tIns="0" rIns="0" bIns="0" rtlCol="0"/>
            <a:lstStyle/>
            <a:p>
              <a:endParaRPr sz="1764"/>
            </a:p>
          </p:txBody>
        </p:sp>
        <p:sp>
          <p:nvSpPr>
            <p:cNvPr id="10" name="object 10"/>
            <p:cNvSpPr/>
            <p:nvPr/>
          </p:nvSpPr>
          <p:spPr>
            <a:xfrm>
              <a:off x="7174991" y="3590543"/>
              <a:ext cx="2871216" cy="2871216"/>
            </a:xfrm>
            <a:prstGeom prst="rect">
              <a:avLst/>
            </a:prstGeom>
            <a:blipFill>
              <a:blip r:embed="rId9" cstate="print"/>
              <a:stretch>
                <a:fillRect/>
              </a:stretch>
            </a:blipFill>
          </p:spPr>
          <p:txBody>
            <a:bodyPr wrap="square" lIns="0" tIns="0" rIns="0" bIns="0" rtlCol="0"/>
            <a:lstStyle/>
            <a:p>
              <a:endParaRPr sz="1764"/>
            </a:p>
          </p:txBody>
        </p:sp>
        <p:sp>
          <p:nvSpPr>
            <p:cNvPr id="11" name="object 11"/>
            <p:cNvSpPr/>
            <p:nvPr/>
          </p:nvSpPr>
          <p:spPr>
            <a:xfrm>
              <a:off x="7370063" y="3785615"/>
              <a:ext cx="2301239" cy="2301240"/>
            </a:xfrm>
            <a:prstGeom prst="rect">
              <a:avLst/>
            </a:prstGeom>
            <a:blipFill>
              <a:blip r:embed="rId10" cstate="print"/>
              <a:stretch>
                <a:fillRect/>
              </a:stretch>
            </a:blipFill>
          </p:spPr>
          <p:txBody>
            <a:bodyPr wrap="square" lIns="0" tIns="0" rIns="0" bIns="0" rtlCol="0"/>
            <a:lstStyle/>
            <a:p>
              <a:endParaRPr sz="1764"/>
            </a:p>
          </p:txBody>
        </p:sp>
      </p:grpSp>
      <p:sp>
        <p:nvSpPr>
          <p:cNvPr id="12" name="object 12"/>
          <p:cNvSpPr txBox="1"/>
          <p:nvPr/>
        </p:nvSpPr>
        <p:spPr>
          <a:xfrm>
            <a:off x="1500393" y="1194062"/>
            <a:ext cx="5713613" cy="5121815"/>
          </a:xfrm>
          <a:prstGeom prst="rect">
            <a:avLst/>
          </a:prstGeom>
        </p:spPr>
        <p:txBody>
          <a:bodyPr vert="horz" wrap="square" lIns="0" tIns="79657" rIns="0" bIns="0" rtlCol="0">
            <a:spAutoFit/>
          </a:bodyPr>
          <a:lstStyle/>
          <a:p>
            <a:pPr marL="12446" marR="690753">
              <a:lnSpc>
                <a:spcPts val="4234"/>
              </a:lnSpc>
              <a:spcBef>
                <a:spcPts val="627"/>
              </a:spcBef>
            </a:pPr>
            <a:r>
              <a:rPr sz="3528" dirty="0">
                <a:gradFill>
                  <a:gsLst>
                    <a:gs pos="1250">
                      <a:srgbClr val="0D0D0D"/>
                    </a:gs>
                    <a:gs pos="100000">
                      <a:srgbClr val="0D0D0D"/>
                    </a:gs>
                  </a:gsLst>
                  <a:lin ang="5400000" scaled="0"/>
                </a:gradFill>
              </a:rPr>
              <a:t>Customize SharePoint  forms</a:t>
            </a:r>
          </a:p>
          <a:p>
            <a:pPr>
              <a:spcBef>
                <a:spcPts val="39"/>
              </a:spcBef>
            </a:pPr>
            <a:endParaRPr sz="4704" dirty="0">
              <a:cs typeface="Arial Black"/>
            </a:endParaRPr>
          </a:p>
          <a:p>
            <a:pPr marL="12446" marR="125705">
              <a:lnSpc>
                <a:spcPts val="4234"/>
              </a:lnSpc>
            </a:pPr>
            <a:r>
              <a:rPr sz="3528" dirty="0">
                <a:gradFill>
                  <a:gsLst>
                    <a:gs pos="1250">
                      <a:srgbClr val="0D0D0D"/>
                    </a:gs>
                    <a:gs pos="100000">
                      <a:srgbClr val="0D0D0D"/>
                    </a:gs>
                  </a:gsLst>
                  <a:lin ang="5400000" scaled="0"/>
                </a:gradFill>
              </a:rPr>
              <a:t>SharePoint lists as a data  source for PowerApps</a:t>
            </a:r>
          </a:p>
          <a:p>
            <a:pPr>
              <a:spcBef>
                <a:spcPts val="39"/>
              </a:spcBef>
            </a:pPr>
            <a:endParaRPr lang="en-GB" sz="3528" dirty="0">
              <a:gradFill>
                <a:gsLst>
                  <a:gs pos="1250">
                    <a:srgbClr val="0D0D0D"/>
                  </a:gs>
                  <a:gs pos="100000">
                    <a:srgbClr val="0D0D0D"/>
                  </a:gs>
                </a:gsLst>
                <a:lin ang="5400000" scaled="0"/>
              </a:gradFill>
            </a:endParaRPr>
          </a:p>
          <a:p>
            <a:pPr>
              <a:spcBef>
                <a:spcPts val="39"/>
              </a:spcBef>
            </a:pPr>
            <a:endParaRPr sz="3528" dirty="0">
              <a:gradFill>
                <a:gsLst>
                  <a:gs pos="1250">
                    <a:srgbClr val="0D0D0D"/>
                  </a:gs>
                  <a:gs pos="100000">
                    <a:srgbClr val="0D0D0D"/>
                  </a:gs>
                </a:gsLst>
                <a:lin ang="5400000" scaled="0"/>
              </a:gradFill>
            </a:endParaRPr>
          </a:p>
          <a:p>
            <a:pPr marL="12446" marR="4978">
              <a:lnSpc>
                <a:spcPts val="4234"/>
              </a:lnSpc>
            </a:pPr>
            <a:r>
              <a:rPr sz="3528" dirty="0">
                <a:gradFill>
                  <a:gsLst>
                    <a:gs pos="1250">
                      <a:srgbClr val="0D0D0D"/>
                    </a:gs>
                    <a:gs pos="100000">
                      <a:srgbClr val="0D0D0D"/>
                    </a:gs>
                  </a:gsLst>
                  <a:lin ang="5400000" scaled="0"/>
                </a:gradFill>
              </a:rPr>
              <a:t>Approval workflow in  SharePoint (and many more)</a:t>
            </a:r>
          </a:p>
        </p:txBody>
      </p:sp>
      <p:sp>
        <p:nvSpPr>
          <p:cNvPr id="13" name="object 13"/>
          <p:cNvSpPr/>
          <p:nvPr/>
        </p:nvSpPr>
        <p:spPr>
          <a:xfrm>
            <a:off x="531714" y="3313278"/>
            <a:ext cx="587540" cy="439840"/>
          </a:xfrm>
          <a:prstGeom prst="rect">
            <a:avLst/>
          </a:prstGeom>
          <a:blipFill>
            <a:blip r:embed="rId11" cstate="print"/>
            <a:stretch>
              <a:fillRect/>
            </a:stretch>
          </a:blipFill>
        </p:spPr>
        <p:txBody>
          <a:bodyPr wrap="square" lIns="0" tIns="0" rIns="0" bIns="0" rtlCol="0"/>
          <a:lstStyle/>
          <a:p>
            <a:endParaRPr sz="1764"/>
          </a:p>
        </p:txBody>
      </p:sp>
      <p:sp>
        <p:nvSpPr>
          <p:cNvPr id="14" name="object 14"/>
          <p:cNvSpPr/>
          <p:nvPr/>
        </p:nvSpPr>
        <p:spPr>
          <a:xfrm>
            <a:off x="609380" y="1471700"/>
            <a:ext cx="587540" cy="439840"/>
          </a:xfrm>
          <a:prstGeom prst="rect">
            <a:avLst/>
          </a:prstGeom>
          <a:blipFill>
            <a:blip r:embed="rId11" cstate="print"/>
            <a:stretch>
              <a:fillRect/>
            </a:stretch>
          </a:blipFill>
        </p:spPr>
        <p:txBody>
          <a:bodyPr wrap="square" lIns="0" tIns="0" rIns="0" bIns="0" rtlCol="0"/>
          <a:lstStyle/>
          <a:p>
            <a:endParaRPr sz="1764"/>
          </a:p>
        </p:txBody>
      </p:sp>
      <p:sp>
        <p:nvSpPr>
          <p:cNvPr id="15" name="object 15"/>
          <p:cNvSpPr/>
          <p:nvPr/>
        </p:nvSpPr>
        <p:spPr>
          <a:xfrm>
            <a:off x="538254" y="5273984"/>
            <a:ext cx="625374" cy="482819"/>
          </a:xfrm>
          <a:prstGeom prst="rect">
            <a:avLst/>
          </a:prstGeom>
          <a:blipFill>
            <a:blip r:embed="rId12" cstate="print"/>
            <a:stretch>
              <a:fillRect/>
            </a:stretch>
          </a:blipFill>
        </p:spPr>
        <p:txBody>
          <a:bodyPr wrap="square" lIns="0" tIns="0" rIns="0" bIns="0" rtlCol="0"/>
          <a:lstStyle/>
          <a:p>
            <a:endParaRPr sz="1764"/>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9677" y="441350"/>
            <a:ext cx="3535068" cy="454296"/>
          </a:xfrm>
          <a:prstGeom prst="rect">
            <a:avLst/>
          </a:prstGeom>
          <a:blipFill>
            <a:blip r:embed="rId2" cstate="print"/>
            <a:stretch>
              <a:fillRect/>
            </a:stretch>
          </a:blipFill>
        </p:spPr>
        <p:txBody>
          <a:bodyPr wrap="square" lIns="0" tIns="0" rIns="0" bIns="0" rtlCol="0"/>
          <a:lstStyle/>
          <a:p>
            <a:endParaRPr sz="1764"/>
          </a:p>
        </p:txBody>
      </p:sp>
      <p:sp>
        <p:nvSpPr>
          <p:cNvPr id="3" name="object 3"/>
          <p:cNvSpPr/>
          <p:nvPr/>
        </p:nvSpPr>
        <p:spPr>
          <a:xfrm>
            <a:off x="4190322" y="700121"/>
            <a:ext cx="298715" cy="26254"/>
          </a:xfrm>
          <a:prstGeom prst="rect">
            <a:avLst/>
          </a:prstGeom>
          <a:blipFill>
            <a:blip r:embed="rId3" cstate="print"/>
            <a:stretch>
              <a:fillRect/>
            </a:stretch>
          </a:blipFill>
        </p:spPr>
        <p:txBody>
          <a:bodyPr wrap="square" lIns="0" tIns="0" rIns="0" bIns="0" rtlCol="0"/>
          <a:lstStyle/>
          <a:p>
            <a:endParaRPr sz="1764"/>
          </a:p>
        </p:txBody>
      </p:sp>
      <p:grpSp>
        <p:nvGrpSpPr>
          <p:cNvPr id="4" name="object 4"/>
          <p:cNvGrpSpPr/>
          <p:nvPr/>
        </p:nvGrpSpPr>
        <p:grpSpPr>
          <a:xfrm>
            <a:off x="4666896" y="446080"/>
            <a:ext cx="6707398" cy="5955632"/>
            <a:chOff x="4758435" y="455167"/>
            <a:chExt cx="6844030" cy="6076950"/>
          </a:xfrm>
        </p:grpSpPr>
        <p:sp>
          <p:nvSpPr>
            <p:cNvPr id="5" name="object 5"/>
            <p:cNvSpPr/>
            <p:nvPr/>
          </p:nvSpPr>
          <p:spPr>
            <a:xfrm>
              <a:off x="4758435" y="455167"/>
              <a:ext cx="6566154" cy="594360"/>
            </a:xfrm>
            <a:prstGeom prst="rect">
              <a:avLst/>
            </a:prstGeom>
            <a:blipFill>
              <a:blip r:embed="rId4" cstate="print"/>
              <a:stretch>
                <a:fillRect/>
              </a:stretch>
            </a:blipFill>
          </p:spPr>
          <p:txBody>
            <a:bodyPr wrap="square" lIns="0" tIns="0" rIns="0" bIns="0" rtlCol="0"/>
            <a:lstStyle/>
            <a:p>
              <a:endParaRPr sz="1764"/>
            </a:p>
          </p:txBody>
        </p:sp>
        <p:sp>
          <p:nvSpPr>
            <p:cNvPr id="6" name="object 6"/>
            <p:cNvSpPr/>
            <p:nvPr/>
          </p:nvSpPr>
          <p:spPr>
            <a:xfrm>
              <a:off x="8235695" y="1019555"/>
              <a:ext cx="3366642" cy="1908175"/>
            </a:xfrm>
            <a:prstGeom prst="rect">
              <a:avLst/>
            </a:prstGeom>
            <a:blipFill>
              <a:blip r:embed="rId5" cstate="print"/>
              <a:stretch>
                <a:fillRect/>
              </a:stretch>
            </a:blipFill>
          </p:spPr>
          <p:txBody>
            <a:bodyPr wrap="square" lIns="0" tIns="0" rIns="0" bIns="0" rtlCol="0"/>
            <a:lstStyle/>
            <a:p>
              <a:endParaRPr sz="1764"/>
            </a:p>
          </p:txBody>
        </p:sp>
        <p:sp>
          <p:nvSpPr>
            <p:cNvPr id="7" name="object 7"/>
            <p:cNvSpPr/>
            <p:nvPr/>
          </p:nvSpPr>
          <p:spPr>
            <a:xfrm>
              <a:off x="8430767" y="1214627"/>
              <a:ext cx="2796539" cy="1338072"/>
            </a:xfrm>
            <a:prstGeom prst="rect">
              <a:avLst/>
            </a:prstGeom>
            <a:blipFill>
              <a:blip r:embed="rId6" cstate="print"/>
              <a:stretch>
                <a:fillRect/>
              </a:stretch>
            </a:blipFill>
          </p:spPr>
          <p:txBody>
            <a:bodyPr wrap="square" lIns="0" tIns="0" rIns="0" bIns="0" rtlCol="0"/>
            <a:lstStyle/>
            <a:p>
              <a:endParaRPr sz="1764"/>
            </a:p>
          </p:txBody>
        </p:sp>
        <p:sp>
          <p:nvSpPr>
            <p:cNvPr id="8" name="object 8"/>
            <p:cNvSpPr/>
            <p:nvPr/>
          </p:nvSpPr>
          <p:spPr>
            <a:xfrm>
              <a:off x="7607807" y="2602991"/>
              <a:ext cx="3994404" cy="2368169"/>
            </a:xfrm>
            <a:prstGeom prst="rect">
              <a:avLst/>
            </a:prstGeom>
            <a:blipFill>
              <a:blip r:embed="rId7" cstate="print"/>
              <a:stretch>
                <a:fillRect/>
              </a:stretch>
            </a:blipFill>
          </p:spPr>
          <p:txBody>
            <a:bodyPr wrap="square" lIns="0" tIns="0" rIns="0" bIns="0" rtlCol="0"/>
            <a:lstStyle/>
            <a:p>
              <a:endParaRPr sz="1764"/>
            </a:p>
          </p:txBody>
        </p:sp>
        <p:sp>
          <p:nvSpPr>
            <p:cNvPr id="9" name="object 9"/>
            <p:cNvSpPr/>
            <p:nvPr/>
          </p:nvSpPr>
          <p:spPr>
            <a:xfrm>
              <a:off x="7802879" y="2798063"/>
              <a:ext cx="3424428" cy="1798320"/>
            </a:xfrm>
            <a:prstGeom prst="rect">
              <a:avLst/>
            </a:prstGeom>
            <a:blipFill>
              <a:blip r:embed="rId8" cstate="print"/>
              <a:stretch>
                <a:fillRect/>
              </a:stretch>
            </a:blipFill>
          </p:spPr>
          <p:txBody>
            <a:bodyPr wrap="square" lIns="0" tIns="0" rIns="0" bIns="0" rtlCol="0"/>
            <a:lstStyle/>
            <a:p>
              <a:endParaRPr sz="1764"/>
            </a:p>
          </p:txBody>
        </p:sp>
        <p:sp>
          <p:nvSpPr>
            <p:cNvPr id="10" name="object 10"/>
            <p:cNvSpPr/>
            <p:nvPr/>
          </p:nvSpPr>
          <p:spPr>
            <a:xfrm>
              <a:off x="8830055" y="4709159"/>
              <a:ext cx="2772029" cy="1822577"/>
            </a:xfrm>
            <a:prstGeom prst="rect">
              <a:avLst/>
            </a:prstGeom>
            <a:blipFill>
              <a:blip r:embed="rId9" cstate="print"/>
              <a:stretch>
                <a:fillRect/>
              </a:stretch>
            </a:blipFill>
          </p:spPr>
          <p:txBody>
            <a:bodyPr wrap="square" lIns="0" tIns="0" rIns="0" bIns="0" rtlCol="0"/>
            <a:lstStyle/>
            <a:p>
              <a:endParaRPr sz="1764"/>
            </a:p>
          </p:txBody>
        </p:sp>
        <p:sp>
          <p:nvSpPr>
            <p:cNvPr id="11" name="object 11"/>
            <p:cNvSpPr/>
            <p:nvPr/>
          </p:nvSpPr>
          <p:spPr>
            <a:xfrm>
              <a:off x="9025127" y="4904231"/>
              <a:ext cx="2202179" cy="1252727"/>
            </a:xfrm>
            <a:prstGeom prst="rect">
              <a:avLst/>
            </a:prstGeom>
            <a:blipFill>
              <a:blip r:embed="rId10" cstate="print"/>
              <a:stretch>
                <a:fillRect/>
              </a:stretch>
            </a:blipFill>
          </p:spPr>
          <p:txBody>
            <a:bodyPr wrap="square" lIns="0" tIns="0" rIns="0" bIns="0" rtlCol="0"/>
            <a:lstStyle/>
            <a:p>
              <a:endParaRPr sz="1764"/>
            </a:p>
          </p:txBody>
        </p:sp>
      </p:grpSp>
      <p:sp>
        <p:nvSpPr>
          <p:cNvPr id="12" name="object 12"/>
          <p:cNvSpPr txBox="1">
            <a:spLocks noGrp="1"/>
          </p:cNvSpPr>
          <p:nvPr>
            <p:ph type="title"/>
          </p:nvPr>
        </p:nvSpPr>
        <p:spPr>
          <a:xfrm>
            <a:off x="1500392" y="1226391"/>
            <a:ext cx="5566432" cy="550548"/>
          </a:xfrm>
          <a:prstGeom prst="rect">
            <a:avLst/>
          </a:prstGeom>
        </p:spPr>
        <p:txBody>
          <a:bodyPr vert="horz" wrap="square" lIns="0" tIns="11824" rIns="0" bIns="0" rtlCol="0" anchor="ctr">
            <a:spAutoFit/>
          </a:bodyPr>
          <a:lstStyle/>
          <a:p>
            <a:pPr marL="12446" marR="703821">
              <a:lnSpc>
                <a:spcPts val="4234"/>
              </a:lnSpc>
              <a:spcBef>
                <a:spcPts val="627"/>
              </a:spcBef>
            </a:pPr>
            <a:r>
              <a:rPr sz="3528" dirty="0">
                <a:gradFill>
                  <a:gsLst>
                    <a:gs pos="1250">
                      <a:srgbClr val="0D0D0D"/>
                    </a:gs>
                    <a:gs pos="100000">
                      <a:srgbClr val="0D0D0D"/>
                    </a:gs>
                  </a:gsLst>
                  <a:lin ang="5400000" scaled="0"/>
                </a:gradFill>
                <a:latin typeface="+mn-lt"/>
                <a:ea typeface="+mn-ea"/>
                <a:cs typeface="+mn-cs"/>
              </a:rPr>
              <a:t>SharePoint webparts</a:t>
            </a:r>
          </a:p>
        </p:txBody>
      </p:sp>
      <p:sp>
        <p:nvSpPr>
          <p:cNvPr id="13" name="object 13"/>
          <p:cNvSpPr txBox="1"/>
          <p:nvPr/>
        </p:nvSpPr>
        <p:spPr>
          <a:xfrm>
            <a:off x="1500393" y="2640092"/>
            <a:ext cx="5782750" cy="3088502"/>
          </a:xfrm>
          <a:prstGeom prst="rect">
            <a:avLst/>
          </a:prstGeom>
        </p:spPr>
        <p:txBody>
          <a:bodyPr vert="horz" wrap="square" lIns="0" tIns="79657" rIns="0" bIns="0" rtlCol="0">
            <a:spAutoFit/>
          </a:bodyPr>
          <a:lstStyle/>
          <a:p>
            <a:pPr marL="12446" marR="703821">
              <a:lnSpc>
                <a:spcPts val="4234"/>
              </a:lnSpc>
              <a:spcBef>
                <a:spcPts val="627"/>
              </a:spcBef>
            </a:pPr>
            <a:r>
              <a:rPr sz="3528" dirty="0">
                <a:gradFill>
                  <a:gsLst>
                    <a:gs pos="1250">
                      <a:srgbClr val="0D0D0D"/>
                    </a:gs>
                    <a:gs pos="100000">
                      <a:srgbClr val="0D0D0D"/>
                    </a:gs>
                  </a:gsLst>
                  <a:lin ang="5400000" scaled="0"/>
                </a:gradFill>
              </a:rPr>
              <a:t>SharePoint as a data  source for Power BI</a:t>
            </a:r>
          </a:p>
          <a:p>
            <a:pPr>
              <a:spcBef>
                <a:spcPts val="39"/>
              </a:spcBef>
            </a:pPr>
            <a:endParaRPr sz="5047" dirty="0">
              <a:latin typeface="Arial Black"/>
              <a:cs typeface="Arial Black"/>
            </a:endParaRPr>
          </a:p>
          <a:p>
            <a:pPr marL="12446" marR="703821">
              <a:lnSpc>
                <a:spcPts val="4234"/>
              </a:lnSpc>
              <a:spcBef>
                <a:spcPts val="627"/>
              </a:spcBef>
            </a:pPr>
            <a:r>
              <a:rPr sz="3528" dirty="0">
                <a:gradFill>
                  <a:gsLst>
                    <a:gs pos="1250">
                      <a:srgbClr val="0D0D0D"/>
                    </a:gs>
                    <a:gs pos="100000">
                      <a:srgbClr val="0D0D0D"/>
                    </a:gs>
                  </a:gsLst>
                  <a:lin ang="5400000" scaled="0"/>
                </a:gradFill>
              </a:rPr>
              <a:t>SharePoint on-premises  via data gateway</a:t>
            </a:r>
          </a:p>
        </p:txBody>
      </p:sp>
      <p:sp>
        <p:nvSpPr>
          <p:cNvPr id="14" name="object 14"/>
          <p:cNvSpPr txBox="1"/>
          <p:nvPr/>
        </p:nvSpPr>
        <p:spPr>
          <a:xfrm>
            <a:off x="5785211" y="6466683"/>
            <a:ext cx="5177728" cy="178447"/>
          </a:xfrm>
          <a:prstGeom prst="rect">
            <a:avLst/>
          </a:prstGeom>
        </p:spPr>
        <p:txBody>
          <a:bodyPr vert="horz" wrap="square" lIns="0" tIns="12446" rIns="0" bIns="0" rtlCol="0">
            <a:spAutoFit/>
          </a:bodyPr>
          <a:lstStyle/>
          <a:p>
            <a:pPr marL="12446">
              <a:spcBef>
                <a:spcPts val="98"/>
              </a:spcBef>
            </a:pPr>
            <a:r>
              <a:rPr sz="1078" u="sng" spc="5" dirty="0">
                <a:solidFill>
                  <a:srgbClr val="FFFFFF"/>
                </a:solidFill>
                <a:uFill>
                  <a:solidFill>
                    <a:srgbClr val="FFFFFF"/>
                  </a:solidFill>
                </a:uFill>
                <a:latin typeface="Arial"/>
                <a:cs typeface="Arial"/>
                <a:hlinkClick r:id="rId11"/>
              </a:rPr>
              <a:t>https://docs.microsoft.com/en-us/powerapps/maker/canvas-apps/gateway-reference</a:t>
            </a:r>
            <a:endParaRPr sz="1078" dirty="0">
              <a:latin typeface="Arial"/>
              <a:cs typeface="Arial"/>
            </a:endParaRPr>
          </a:p>
        </p:txBody>
      </p:sp>
      <p:grpSp>
        <p:nvGrpSpPr>
          <p:cNvPr id="15" name="object 15"/>
          <p:cNvGrpSpPr/>
          <p:nvPr/>
        </p:nvGrpSpPr>
        <p:grpSpPr>
          <a:xfrm>
            <a:off x="384319" y="1175972"/>
            <a:ext cx="611121" cy="911081"/>
            <a:chOff x="388620" y="1199927"/>
            <a:chExt cx="623570" cy="929640"/>
          </a:xfrm>
        </p:grpSpPr>
        <p:sp>
          <p:nvSpPr>
            <p:cNvPr id="16" name="object 16"/>
            <p:cNvSpPr/>
            <p:nvPr/>
          </p:nvSpPr>
          <p:spPr>
            <a:xfrm>
              <a:off x="412526" y="1199927"/>
              <a:ext cx="599508" cy="448800"/>
            </a:xfrm>
            <a:prstGeom prst="rect">
              <a:avLst/>
            </a:prstGeom>
            <a:blipFill>
              <a:blip r:embed="rId12" cstate="print"/>
              <a:stretch>
                <a:fillRect/>
              </a:stretch>
            </a:blipFill>
          </p:spPr>
          <p:txBody>
            <a:bodyPr wrap="square" lIns="0" tIns="0" rIns="0" bIns="0" rtlCol="0"/>
            <a:lstStyle/>
            <a:p>
              <a:endParaRPr sz="1764"/>
            </a:p>
          </p:txBody>
        </p:sp>
        <p:sp>
          <p:nvSpPr>
            <p:cNvPr id="17" name="object 17"/>
            <p:cNvSpPr/>
            <p:nvPr/>
          </p:nvSpPr>
          <p:spPr>
            <a:xfrm>
              <a:off x="388620" y="1670303"/>
              <a:ext cx="611124" cy="458724"/>
            </a:xfrm>
            <a:prstGeom prst="rect">
              <a:avLst/>
            </a:prstGeom>
            <a:blipFill>
              <a:blip r:embed="rId13" cstate="print"/>
              <a:stretch>
                <a:fillRect/>
              </a:stretch>
            </a:blipFill>
          </p:spPr>
          <p:txBody>
            <a:bodyPr wrap="square" lIns="0" tIns="0" rIns="0" bIns="0" rtlCol="0"/>
            <a:lstStyle/>
            <a:p>
              <a:endParaRPr sz="1764"/>
            </a:p>
          </p:txBody>
        </p:sp>
      </p:grpSp>
      <p:sp>
        <p:nvSpPr>
          <p:cNvPr id="18" name="object 18"/>
          <p:cNvSpPr/>
          <p:nvPr/>
        </p:nvSpPr>
        <p:spPr>
          <a:xfrm>
            <a:off x="384319" y="3103649"/>
            <a:ext cx="598924" cy="449566"/>
          </a:xfrm>
          <a:prstGeom prst="rect">
            <a:avLst/>
          </a:prstGeom>
          <a:blipFill>
            <a:blip r:embed="rId13" cstate="print"/>
            <a:stretch>
              <a:fillRect/>
            </a:stretch>
          </a:blipFill>
        </p:spPr>
        <p:txBody>
          <a:bodyPr wrap="square" lIns="0" tIns="0" rIns="0" bIns="0" rtlCol="0"/>
          <a:lstStyle/>
          <a:p>
            <a:endParaRPr sz="1764"/>
          </a:p>
        </p:txBody>
      </p:sp>
      <p:grpSp>
        <p:nvGrpSpPr>
          <p:cNvPr id="19" name="object 19"/>
          <p:cNvGrpSpPr/>
          <p:nvPr/>
        </p:nvGrpSpPr>
        <p:grpSpPr>
          <a:xfrm>
            <a:off x="448542" y="4694477"/>
            <a:ext cx="944063" cy="975179"/>
            <a:chOff x="454151" y="4790105"/>
            <a:chExt cx="963294" cy="995044"/>
          </a:xfrm>
        </p:grpSpPr>
        <p:sp>
          <p:nvSpPr>
            <p:cNvPr id="20" name="object 20"/>
            <p:cNvSpPr/>
            <p:nvPr/>
          </p:nvSpPr>
          <p:spPr>
            <a:xfrm>
              <a:off x="454151" y="5326379"/>
              <a:ext cx="612648" cy="458724"/>
            </a:xfrm>
            <a:prstGeom prst="rect">
              <a:avLst/>
            </a:prstGeom>
            <a:blipFill>
              <a:blip r:embed="rId14" cstate="print"/>
              <a:stretch>
                <a:fillRect/>
              </a:stretch>
            </a:blipFill>
          </p:spPr>
          <p:txBody>
            <a:bodyPr wrap="square" lIns="0" tIns="0" rIns="0" bIns="0" rtlCol="0"/>
            <a:lstStyle/>
            <a:p>
              <a:endParaRPr sz="1764"/>
            </a:p>
          </p:txBody>
        </p:sp>
        <p:sp>
          <p:nvSpPr>
            <p:cNvPr id="21" name="object 21"/>
            <p:cNvSpPr/>
            <p:nvPr/>
          </p:nvSpPr>
          <p:spPr>
            <a:xfrm>
              <a:off x="778862" y="4790105"/>
              <a:ext cx="638113" cy="492654"/>
            </a:xfrm>
            <a:prstGeom prst="rect">
              <a:avLst/>
            </a:prstGeom>
            <a:blipFill>
              <a:blip r:embed="rId15" cstate="print"/>
              <a:stretch>
                <a:fillRect/>
              </a:stretch>
            </a:blipFill>
          </p:spPr>
          <p:txBody>
            <a:bodyPr wrap="square" lIns="0" tIns="0" rIns="0" bIns="0" rtlCol="0"/>
            <a:lstStyle/>
            <a:p>
              <a:endParaRPr sz="1764"/>
            </a:p>
          </p:txBody>
        </p:sp>
      </p:grpSp>
      <p:sp>
        <p:nvSpPr>
          <p:cNvPr id="22" name="object 22"/>
          <p:cNvSpPr/>
          <p:nvPr/>
        </p:nvSpPr>
        <p:spPr>
          <a:xfrm>
            <a:off x="120872" y="4717240"/>
            <a:ext cx="586298" cy="439839"/>
          </a:xfrm>
          <a:prstGeom prst="rect">
            <a:avLst/>
          </a:prstGeom>
          <a:blipFill>
            <a:blip r:embed="rId12" cstate="print"/>
            <a:stretch>
              <a:fillRect/>
            </a:stretch>
          </a:blipFill>
        </p:spPr>
        <p:txBody>
          <a:bodyPr wrap="square" lIns="0" tIns="0" rIns="0" bIns="0" rtlCol="0"/>
          <a:lstStyle/>
          <a:p>
            <a:endParaRPr sz="1764"/>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6546" y="441350"/>
            <a:ext cx="10779717" cy="454296"/>
          </a:xfrm>
          <a:prstGeom prst="rect">
            <a:avLst/>
          </a:prstGeom>
          <a:blipFill>
            <a:blip r:embed="rId2" cstate="print"/>
            <a:stretch>
              <a:fillRect/>
            </a:stretch>
          </a:blipFill>
        </p:spPr>
        <p:txBody>
          <a:bodyPr wrap="square" lIns="0" tIns="0" rIns="0" bIns="0" rtlCol="0"/>
          <a:lstStyle/>
          <a:p>
            <a:endParaRPr sz="1764"/>
          </a:p>
        </p:txBody>
      </p:sp>
      <p:sp>
        <p:nvSpPr>
          <p:cNvPr id="3" name="object 3"/>
          <p:cNvSpPr txBox="1"/>
          <p:nvPr/>
        </p:nvSpPr>
        <p:spPr>
          <a:xfrm>
            <a:off x="403535" y="1628743"/>
            <a:ext cx="6102949" cy="2854721"/>
          </a:xfrm>
          <a:prstGeom prst="rect">
            <a:avLst/>
          </a:prstGeom>
        </p:spPr>
        <p:txBody>
          <a:bodyPr vert="horz" wrap="square" lIns="0" tIns="79657" rIns="0" bIns="0" rtlCol="0">
            <a:spAutoFit/>
          </a:bodyPr>
          <a:lstStyle/>
          <a:p>
            <a:pPr marL="572516" marR="908558" indent="-560692">
              <a:lnSpc>
                <a:spcPts val="4234"/>
              </a:lnSpc>
              <a:spcBef>
                <a:spcPts val="627"/>
              </a:spcBef>
              <a:buSzPct val="90000"/>
              <a:buFont typeface="Arial"/>
              <a:buChar char="•"/>
              <a:tabLst>
                <a:tab pos="572516" algn="l"/>
                <a:tab pos="573138" algn="l"/>
              </a:tabLst>
            </a:pPr>
            <a:r>
              <a:rPr sz="3528" dirty="0">
                <a:gradFill>
                  <a:gsLst>
                    <a:gs pos="1250">
                      <a:srgbClr val="0D0D0D"/>
                    </a:gs>
                    <a:gs pos="100000">
                      <a:srgbClr val="0D0D0D"/>
                    </a:gs>
                  </a:gsLst>
                  <a:lin ang="5400000" scaled="0"/>
                </a:gradFill>
              </a:rPr>
              <a:t>A ubiquitous data  storage in Office 365</a:t>
            </a:r>
          </a:p>
          <a:p>
            <a:pPr>
              <a:spcBef>
                <a:spcPts val="15"/>
              </a:spcBef>
              <a:buClr>
                <a:srgbClr val="4966AC"/>
              </a:buClr>
              <a:buFont typeface="Arial"/>
              <a:buChar char="•"/>
            </a:pPr>
            <a:endParaRPr sz="3528" dirty="0">
              <a:gradFill>
                <a:gsLst>
                  <a:gs pos="1250">
                    <a:srgbClr val="0D0D0D"/>
                  </a:gs>
                  <a:gs pos="100000">
                    <a:srgbClr val="0D0D0D"/>
                  </a:gs>
                </a:gsLst>
                <a:lin ang="5400000" scaled="0"/>
              </a:gradFill>
            </a:endParaRPr>
          </a:p>
          <a:p>
            <a:pPr marL="583324" marR="908558" indent="-571500">
              <a:lnSpc>
                <a:spcPts val="4234"/>
              </a:lnSpc>
              <a:spcBef>
                <a:spcPts val="627"/>
              </a:spcBef>
              <a:buSzPct val="90000"/>
              <a:buFont typeface="Arial"/>
              <a:buChar char="•"/>
              <a:tabLst>
                <a:tab pos="572516" algn="l"/>
                <a:tab pos="573138" algn="l"/>
              </a:tabLst>
            </a:pPr>
            <a:r>
              <a:rPr sz="3528" dirty="0">
                <a:gradFill>
                  <a:gsLst>
                    <a:gs pos="1250">
                      <a:srgbClr val="0D0D0D"/>
                    </a:gs>
                    <a:gs pos="100000">
                      <a:srgbClr val="0D0D0D"/>
                    </a:gs>
                  </a:gsLst>
                  <a:lin ang="5400000" scaled="0"/>
                </a:gradFill>
              </a:rPr>
              <a:t>Key features for  SharePoint and OneDrive</a:t>
            </a:r>
          </a:p>
        </p:txBody>
      </p:sp>
      <p:grpSp>
        <p:nvGrpSpPr>
          <p:cNvPr id="4" name="object 4"/>
          <p:cNvGrpSpPr/>
          <p:nvPr/>
        </p:nvGrpSpPr>
        <p:grpSpPr>
          <a:xfrm>
            <a:off x="6231666" y="3769771"/>
            <a:ext cx="5707325" cy="2672255"/>
            <a:chOff x="6355079" y="3846563"/>
            <a:chExt cx="5823585" cy="2726690"/>
          </a:xfrm>
        </p:grpSpPr>
        <p:sp>
          <p:nvSpPr>
            <p:cNvPr id="5" name="object 5"/>
            <p:cNvSpPr/>
            <p:nvPr/>
          </p:nvSpPr>
          <p:spPr>
            <a:xfrm>
              <a:off x="6355079" y="3846563"/>
              <a:ext cx="5823204" cy="2726436"/>
            </a:xfrm>
            <a:prstGeom prst="rect">
              <a:avLst/>
            </a:prstGeom>
            <a:blipFill>
              <a:blip r:embed="rId3" cstate="print"/>
              <a:stretch>
                <a:fillRect/>
              </a:stretch>
            </a:blipFill>
          </p:spPr>
          <p:txBody>
            <a:bodyPr wrap="square" lIns="0" tIns="0" rIns="0" bIns="0" rtlCol="0"/>
            <a:lstStyle/>
            <a:p>
              <a:endParaRPr sz="1764"/>
            </a:p>
          </p:txBody>
        </p:sp>
        <p:sp>
          <p:nvSpPr>
            <p:cNvPr id="6" name="object 6"/>
            <p:cNvSpPr/>
            <p:nvPr/>
          </p:nvSpPr>
          <p:spPr>
            <a:xfrm>
              <a:off x="6550151" y="4041647"/>
              <a:ext cx="5253228" cy="2156460"/>
            </a:xfrm>
            <a:prstGeom prst="rect">
              <a:avLst/>
            </a:prstGeom>
            <a:blipFill>
              <a:blip r:embed="rId4" cstate="print"/>
              <a:stretch>
                <a:fillRect/>
              </a:stretch>
            </a:blipFill>
          </p:spPr>
          <p:txBody>
            <a:bodyPr wrap="square" lIns="0" tIns="0" rIns="0" bIns="0" rtlCol="0"/>
            <a:lstStyle/>
            <a:p>
              <a:endParaRPr sz="1764"/>
            </a:p>
          </p:txBody>
        </p:sp>
      </p:grpSp>
      <p:grpSp>
        <p:nvGrpSpPr>
          <p:cNvPr id="8" name="object 8"/>
          <p:cNvGrpSpPr/>
          <p:nvPr/>
        </p:nvGrpSpPr>
        <p:grpSpPr>
          <a:xfrm>
            <a:off x="6682726" y="990240"/>
            <a:ext cx="4806823" cy="3027602"/>
            <a:chOff x="6815328" y="1010411"/>
            <a:chExt cx="4904740" cy="3089275"/>
          </a:xfrm>
        </p:grpSpPr>
        <p:sp>
          <p:nvSpPr>
            <p:cNvPr id="9" name="object 9"/>
            <p:cNvSpPr/>
            <p:nvPr/>
          </p:nvSpPr>
          <p:spPr>
            <a:xfrm>
              <a:off x="6815328" y="1010411"/>
              <a:ext cx="4904232" cy="3089148"/>
            </a:xfrm>
            <a:prstGeom prst="rect">
              <a:avLst/>
            </a:prstGeom>
            <a:blipFill>
              <a:blip r:embed="rId5" cstate="print"/>
              <a:stretch>
                <a:fillRect/>
              </a:stretch>
            </a:blipFill>
          </p:spPr>
          <p:txBody>
            <a:bodyPr wrap="square" lIns="0" tIns="0" rIns="0" bIns="0" rtlCol="0"/>
            <a:lstStyle/>
            <a:p>
              <a:endParaRPr sz="1764"/>
            </a:p>
          </p:txBody>
        </p:sp>
        <p:sp>
          <p:nvSpPr>
            <p:cNvPr id="10" name="object 10"/>
            <p:cNvSpPr/>
            <p:nvPr/>
          </p:nvSpPr>
          <p:spPr>
            <a:xfrm>
              <a:off x="7010400" y="1205483"/>
              <a:ext cx="4334256" cy="2519172"/>
            </a:xfrm>
            <a:prstGeom prst="rect">
              <a:avLst/>
            </a:prstGeom>
            <a:blipFill>
              <a:blip r:embed="rId6" cstate="print"/>
              <a:stretch>
                <a:fillRect/>
              </a:stretch>
            </a:blipFill>
          </p:spPr>
          <p:txBody>
            <a:bodyPr wrap="square" lIns="0" tIns="0" rIns="0" bIns="0" rtlCol="0"/>
            <a:lstStyle/>
            <a:p>
              <a:endParaRPr sz="1764"/>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380" y="1499549"/>
            <a:ext cx="11983453" cy="3855291"/>
            <a:chOff x="18288" y="1530095"/>
            <a:chExt cx="12227560" cy="3933825"/>
          </a:xfrm>
        </p:grpSpPr>
        <p:sp>
          <p:nvSpPr>
            <p:cNvPr id="3" name="object 3"/>
            <p:cNvSpPr/>
            <p:nvPr/>
          </p:nvSpPr>
          <p:spPr>
            <a:xfrm>
              <a:off x="5718047" y="1530095"/>
              <a:ext cx="6527292" cy="3933444"/>
            </a:xfrm>
            <a:prstGeom prst="rect">
              <a:avLst/>
            </a:prstGeom>
            <a:blipFill>
              <a:blip r:embed="rId2" cstate="print"/>
              <a:stretch>
                <a:fillRect/>
              </a:stretch>
            </a:blipFill>
          </p:spPr>
          <p:txBody>
            <a:bodyPr wrap="square" lIns="0" tIns="0" rIns="0" bIns="0" rtlCol="0"/>
            <a:lstStyle/>
            <a:p>
              <a:endParaRPr sz="1764"/>
            </a:p>
          </p:txBody>
        </p:sp>
        <p:sp>
          <p:nvSpPr>
            <p:cNvPr id="4" name="object 4"/>
            <p:cNvSpPr/>
            <p:nvPr/>
          </p:nvSpPr>
          <p:spPr>
            <a:xfrm>
              <a:off x="18288" y="1542287"/>
              <a:ext cx="5667756" cy="3910584"/>
            </a:xfrm>
            <a:prstGeom prst="rect">
              <a:avLst/>
            </a:prstGeom>
            <a:blipFill>
              <a:blip r:embed="rId3" cstate="print"/>
              <a:stretch>
                <a:fillRect/>
              </a:stretch>
            </a:blipFill>
          </p:spPr>
          <p:txBody>
            <a:bodyPr wrap="square" lIns="0" tIns="0" rIns="0" bIns="0" rtlCol="0"/>
            <a:lstStyle/>
            <a:p>
              <a:endParaRPr sz="1764"/>
            </a:p>
          </p:txBody>
        </p:sp>
      </p:grpSp>
      <p:sp>
        <p:nvSpPr>
          <p:cNvPr id="5" name="object 5"/>
          <p:cNvSpPr txBox="1"/>
          <p:nvPr/>
        </p:nvSpPr>
        <p:spPr>
          <a:xfrm>
            <a:off x="9422317" y="6419188"/>
            <a:ext cx="1588791" cy="284052"/>
          </a:xfrm>
          <a:prstGeom prst="rect">
            <a:avLst/>
          </a:prstGeom>
        </p:spPr>
        <p:txBody>
          <a:bodyPr vert="horz" wrap="square" lIns="0" tIns="12446" rIns="0" bIns="0" rtlCol="0">
            <a:spAutoFit/>
          </a:bodyPr>
          <a:lstStyle/>
          <a:p>
            <a:pPr marL="12446">
              <a:spcBef>
                <a:spcPts val="98"/>
              </a:spcBef>
            </a:pPr>
            <a:r>
              <a:rPr sz="1764" u="heavy" spc="-44" dirty="0">
                <a:solidFill>
                  <a:srgbClr val="FFFFFF"/>
                </a:solidFill>
                <a:uFill>
                  <a:solidFill>
                    <a:srgbClr val="FFFFFF"/>
                  </a:solidFill>
                </a:uFill>
                <a:latin typeface="Arial"/>
                <a:cs typeface="Arial"/>
              </a:rPr>
              <a:t>@HeberOLopes</a:t>
            </a:r>
            <a:endParaRPr sz="1764" dirty="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554</TotalTime>
  <Words>735</Words>
  <Application>Microsoft Office PowerPoint</Application>
  <PresentationFormat>Widescreen</PresentationFormat>
  <Paragraphs>175</Paragraphs>
  <Slides>19</Slides>
  <Notes>13</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19</vt:i4>
      </vt:variant>
    </vt:vector>
  </HeadingPairs>
  <TitlesOfParts>
    <vt:vector size="35" baseType="lpstr">
      <vt:lpstr>Arial</vt:lpstr>
      <vt:lpstr>Arial Black</vt:lpstr>
      <vt:lpstr>Calibri</vt:lpstr>
      <vt:lpstr>Calibri Light</vt:lpstr>
      <vt:lpstr>Consolas</vt:lpstr>
      <vt:lpstr>Proxima Nova</vt:lpstr>
      <vt:lpstr>Segoe UI</vt:lpstr>
      <vt:lpstr>Segoe UI (Body)</vt:lpstr>
      <vt:lpstr>Segoe UI Light</vt:lpstr>
      <vt:lpstr>Segoe UI Semibold</vt:lpstr>
      <vt:lpstr>Times New Roman</vt:lpstr>
      <vt:lpstr>Wingdings</vt:lpstr>
      <vt:lpstr>Office Theme</vt:lpstr>
      <vt:lpstr>1_M365 PPT Template - 2017</vt:lpstr>
      <vt:lpstr>Black Template</vt:lpstr>
      <vt:lpstr>Light Gray Template</vt:lpstr>
      <vt:lpstr>PowerPoint Presentation</vt:lpstr>
      <vt:lpstr>Course Overview</vt:lpstr>
      <vt:lpstr>Continue…</vt:lpstr>
      <vt:lpstr>PowerPoint Presentation</vt:lpstr>
      <vt:lpstr>Agenda</vt:lpstr>
      <vt:lpstr>PowerPoint Presentation</vt:lpstr>
      <vt:lpstr>SharePoint webparts</vt:lpstr>
      <vt:lpstr>PowerPoint Presentation</vt:lpstr>
      <vt:lpstr>PowerPoint Presentation</vt:lpstr>
      <vt:lpstr>Customize a SharePoint list or library form</vt:lpstr>
      <vt:lpstr>SharePoint + Power Platform</vt:lpstr>
      <vt:lpstr>Set up lists in SharePoint</vt:lpstr>
      <vt:lpstr>Generate a canvas app to handle project requests</vt:lpstr>
      <vt:lpstr>Create a flow to manage project approvals</vt:lpstr>
      <vt:lpstr>Create a canvas app to manage projects</vt:lpstr>
      <vt:lpstr>Create a Power BI report</vt:lpstr>
      <vt:lpstr>Publish the Power BI report</vt:lpstr>
      <vt:lpstr>Embed the Power BI report in SharePoint Online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Nanddeep Nachan</cp:lastModifiedBy>
  <cp:revision>102</cp:revision>
  <dcterms:created xsi:type="dcterms:W3CDTF">2020-02-12T12:44:10Z</dcterms:created>
  <dcterms:modified xsi:type="dcterms:W3CDTF">2021-07-22T08:26:40Z</dcterms:modified>
</cp:coreProperties>
</file>